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9" r:id="rId18"/>
    <p:sldId id="274" r:id="rId19"/>
    <p:sldId id="275" r:id="rId20"/>
    <p:sldId id="276" r:id="rId21"/>
    <p:sldId id="277" r:id="rId22"/>
    <p:sldId id="278" r:id="rId23"/>
    <p:sldId id="280" r:id="rId24"/>
    <p:sldId id="281" r:id="rId25"/>
    <p:sldId id="287" r:id="rId26"/>
    <p:sldId id="282" r:id="rId27"/>
    <p:sldId id="283" r:id="rId28"/>
    <p:sldId id="284" r:id="rId29"/>
    <p:sldId id="285" r:id="rId30"/>
    <p:sldId id="286" r:id="rId31"/>
  </p:sldIdLst>
  <p:sldSz cx="12192000" cy="6858000"/>
  <p:notesSz cx="6858000" cy="12192000"/>
  <p:embeddedFontLst>
    <p:embeddedFont>
      <p:font typeface="Calibri" pitchFamily="34" charset="0"/>
      <p:regular r:id="rId33"/>
      <p:bold r:id="rId34"/>
      <p:italic r:id="rId35"/>
      <p:boldItalic r:id="rId36"/>
    </p:embeddedFont>
    <p:embeddedFont>
      <p:font typeface="MiSans" charset="-122"/>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p:scale>
          <a:sx n="100" d="100"/>
          <a:sy n="100" d="100"/>
        </p:scale>
        <p:origin x="-960" y="-39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914400"/>
            <a:ext cx="8128000" cy="4572000"/>
          </a:xfrm>
          <a:prstGeom prst="rect">
            <a:avLst/>
          </a:prstGeom>
        </p:spPr>
      </p:sp>
      <p:sp>
        <p:nvSpPr>
          <p:cNvPr id="3" name="Notes Placeholder 2"/>
          <p:cNvSpPr>
            <a:spLocks noGrp="1"/>
          </p:cNvSpPr>
          <p:nvPr>
            <p:ph type="body" idx="1"/>
          </p:nvPr>
        </p:nvSpPr>
        <p:spPr>
          <a:xfrm>
            <a:off x="685800" y="5791200"/>
            <a:ext cx="5486400" cy="54864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11580813"/>
            <a:ext cx="2971800" cy="609600"/>
          </a:xfrm>
          <a:prstGeom prst="rect">
            <a:avLst/>
          </a:prstGeom>
        </p:spPr>
        <p:txBody>
          <a:bodyPr/>
          <a:lstStyle/>
          <a:p>
            <a:fld id="{F7021451-1387-4CA6-816F-3879F97B5CBC}" type="slidenum">
              <a:rPr lang="en-US"/>
              <a:pPr/>
              <a:t>25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29</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272790" y="2583180"/>
            <a:ext cx="5962650" cy="5962650"/>
          </a:xfrm>
          <a:prstGeom prst="donut">
            <a:avLst>
              <a:gd name="adj" fmla="val 25000"/>
            </a:avLst>
          </a:prstGeom>
          <a:gradFill flip="none" rotWithShape="1">
            <a:gsLst>
              <a:gs pos="0">
                <a:srgbClr val="F6F8FD"/>
              </a:gs>
              <a:gs pos="66000">
                <a:srgbClr val="72C3CF">
                  <a:alpha val="0"/>
                </a:srgbClr>
              </a:gs>
              <a:gs pos="100000">
                <a:srgbClr val="72C3CF">
                  <a:alpha val="0"/>
                </a:srgbClr>
              </a:gs>
            </a:gsLst>
            <a:lin ang="5400000" scaled="1"/>
          </a:gradFill>
          <a:ln/>
        </p:spPr>
      </p:sp>
      <p:sp>
        <p:nvSpPr>
          <p:cNvPr id="5" name="Text 3"/>
          <p:cNvSpPr/>
          <p:nvPr/>
        </p:nvSpPr>
        <p:spPr>
          <a:xfrm>
            <a:off x="-3272790" y="258318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109835" y="5440045"/>
            <a:ext cx="2676525" cy="2676525"/>
          </a:xfrm>
          <a:prstGeom prst="blockArc">
            <a:avLst>
              <a:gd name="adj1" fmla="val 10800000"/>
              <a:gd name="adj2" fmla="val 0"/>
              <a:gd name="adj3" fmla="val 25000"/>
            </a:avLst>
          </a:prstGeom>
          <a:gradFill flip="none" rotWithShape="1">
            <a:gsLst>
              <a:gs pos="0">
                <a:srgbClr val="F6F8FD"/>
              </a:gs>
              <a:gs pos="100000">
                <a:srgbClr val="72C3CF">
                  <a:alpha val="0"/>
                </a:srgbClr>
              </a:gs>
            </a:gsLst>
            <a:lin ang="5400000" scaled="1"/>
          </a:gradFill>
          <a:ln/>
        </p:spPr>
      </p:sp>
      <p:sp>
        <p:nvSpPr>
          <p:cNvPr id="7" name="Text 5"/>
          <p:cNvSpPr/>
          <p:nvPr/>
        </p:nvSpPr>
        <p:spPr>
          <a:xfrm>
            <a:off x="10109835" y="5440045"/>
            <a:ext cx="2676525" cy="267652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390015" y="2153920"/>
            <a:ext cx="10031095" cy="960755"/>
          </a:xfrm>
          <a:prstGeom prst="rect">
            <a:avLst/>
          </a:prstGeom>
          <a:noFill/>
          <a:ln/>
        </p:spPr>
        <p:txBody>
          <a:bodyPr wrap="square" lIns="91440" tIns="45720" rIns="91440" bIns="45720" rtlCol="0" anchor="t"/>
          <a:lstStyle/>
          <a:p>
            <a:pPr algn="ctr">
              <a:lnSpc>
                <a:spcPct val="100000"/>
              </a:lnSpc>
            </a:pPr>
            <a:r>
              <a:rPr lang="en-US" sz="4400" dirty="0">
                <a:solidFill>
                  <a:srgbClr val="002060"/>
                </a:solidFill>
                <a:latin typeface="MiSans" pitchFamily="34" charset="0"/>
                <a:ea typeface="MiSans" pitchFamily="34" charset="-122"/>
                <a:cs typeface="MiSans" pitchFamily="34" charset="-120"/>
              </a:rPr>
              <a:t>UF Policy RAG Chatbot: End-to-End Deep Dive</a:t>
            </a:r>
            <a:endParaRPr lang="en-US" sz="1600" dirty="0">
              <a:solidFill>
                <a:srgbClr val="002060"/>
              </a:solidFill>
            </a:endParaRPr>
          </a:p>
        </p:txBody>
      </p:sp>
      <p:sp>
        <p:nvSpPr>
          <p:cNvPr id="9" name="Text 7"/>
          <p:cNvSpPr/>
          <p:nvPr/>
        </p:nvSpPr>
        <p:spPr>
          <a:xfrm>
            <a:off x="6970644" y="4711148"/>
            <a:ext cx="5083649" cy="463550"/>
          </a:xfrm>
          <a:prstGeom prst="rect">
            <a:avLst/>
          </a:prstGeom>
          <a:noFill/>
          <a:ln/>
        </p:spPr>
        <p:txBody>
          <a:bodyPr wrap="square" lIns="91440" tIns="45720" rIns="91440" bIns="45720" rtlCol="0" anchor="t"/>
          <a:lstStyle/>
          <a:p>
            <a:pPr algn="ctr">
              <a:lnSpc>
                <a:spcPct val="100000"/>
              </a:lnSpc>
            </a:pPr>
            <a:r>
              <a:rPr lang="en-US" sz="4400" dirty="0">
                <a:solidFill>
                  <a:srgbClr val="002060"/>
                </a:solidFill>
                <a:latin typeface="MiSans" pitchFamily="34" charset="0"/>
                <a:ea typeface="MiSans" pitchFamily="34" charset="-122"/>
                <a:cs typeface="MiSans" pitchFamily="34" charset="-120"/>
              </a:rPr>
              <a:t>Rohan Bagulwar</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941" y="5944171"/>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547941" y="5944171"/>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586085" y="-788784"/>
            <a:ext cx="1892602" cy="1816441"/>
          </a:xfrm>
          <a:prstGeom prst="blockArc">
            <a:avLst>
              <a:gd name="adj1" fmla="val 10800000"/>
              <a:gd name="adj2" fmla="val 0"/>
              <a:gd name="adj3" fmla="val 25000"/>
            </a:avLst>
          </a:prstGeom>
          <a:solidFill>
            <a:srgbClr val="D2EFF8"/>
          </a:solidFill>
          <a:ln/>
        </p:spPr>
      </p:sp>
      <p:sp>
        <p:nvSpPr>
          <p:cNvPr id="5" name="Text 3"/>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78860" y="973855"/>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ChromaDB Vector Store Architecture</a:t>
            </a:r>
            <a:endParaRPr lang="en-US" sz="1600" dirty="0"/>
          </a:p>
        </p:txBody>
      </p:sp>
      <p:sp>
        <p:nvSpPr>
          <p:cNvPr id="7" name="Shape 5"/>
          <p:cNvSpPr/>
          <p:nvPr/>
        </p:nvSpPr>
        <p:spPr>
          <a:xfrm>
            <a:off x="10122535" y="-634619"/>
            <a:ext cx="2069465" cy="2069465"/>
          </a:xfrm>
          <a:prstGeom prst="ellipse">
            <a:avLst/>
          </a:prstGeom>
          <a:solidFill>
            <a:srgbClr val="E4F3F7">
              <a:alpha val="67059"/>
            </a:srgbClr>
          </a:soli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722757" y="1978660"/>
            <a:ext cx="3406775" cy="3601720"/>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0" name="Text 8"/>
          <p:cNvSpPr/>
          <p:nvPr/>
        </p:nvSpPr>
        <p:spPr>
          <a:xfrm>
            <a:off x="722757" y="1978660"/>
            <a:ext cx="3406775" cy="36017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66902" y="2230755"/>
            <a:ext cx="3038879" cy="407670"/>
          </a:xfrm>
          <a:prstGeom prst="roundRect">
            <a:avLst>
              <a:gd name="adj" fmla="val 16667"/>
            </a:avLst>
          </a:prstGeom>
          <a:solidFill>
            <a:srgbClr val="63BCCA"/>
          </a:solidFill>
          <a:ln w="12700">
            <a:solidFill>
              <a:srgbClr val="AEB5C0"/>
            </a:solidFill>
            <a:prstDash val="solid"/>
          </a:ln>
        </p:spPr>
      </p:sp>
      <p:sp>
        <p:nvSpPr>
          <p:cNvPr id="12" name="Text 10"/>
          <p:cNvSpPr/>
          <p:nvPr/>
        </p:nvSpPr>
        <p:spPr>
          <a:xfrm>
            <a:off x="866902" y="2230755"/>
            <a:ext cx="3038879" cy="40767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412615" y="1978343"/>
            <a:ext cx="3406775" cy="3601720"/>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4" name="Text 12"/>
          <p:cNvSpPr/>
          <p:nvPr/>
        </p:nvSpPr>
        <p:spPr>
          <a:xfrm>
            <a:off x="4412615" y="1978343"/>
            <a:ext cx="3406775" cy="360172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4580890" y="2230438"/>
            <a:ext cx="3038879" cy="407670"/>
          </a:xfrm>
          <a:prstGeom prst="roundRect">
            <a:avLst>
              <a:gd name="adj" fmla="val 16667"/>
            </a:avLst>
          </a:prstGeom>
          <a:solidFill>
            <a:srgbClr val="63BCCA"/>
          </a:solidFill>
          <a:ln w="12700">
            <a:solidFill>
              <a:srgbClr val="AEB5C0"/>
            </a:solidFill>
            <a:prstDash val="solid"/>
          </a:ln>
        </p:spPr>
      </p:sp>
      <p:sp>
        <p:nvSpPr>
          <p:cNvPr id="16" name="Text 14"/>
          <p:cNvSpPr/>
          <p:nvPr/>
        </p:nvSpPr>
        <p:spPr>
          <a:xfrm>
            <a:off x="4580890" y="2230438"/>
            <a:ext cx="3038879" cy="40767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8093710" y="1978343"/>
            <a:ext cx="3406775" cy="3601720"/>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8" name="Text 16"/>
          <p:cNvSpPr/>
          <p:nvPr/>
        </p:nvSpPr>
        <p:spPr>
          <a:xfrm>
            <a:off x="8093710" y="1978343"/>
            <a:ext cx="3406775" cy="360172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236585" y="2230438"/>
            <a:ext cx="3038879" cy="407670"/>
          </a:xfrm>
          <a:prstGeom prst="roundRect">
            <a:avLst>
              <a:gd name="adj" fmla="val 16667"/>
            </a:avLst>
          </a:prstGeom>
          <a:solidFill>
            <a:srgbClr val="63BCCA"/>
          </a:solidFill>
          <a:ln w="12700">
            <a:solidFill>
              <a:srgbClr val="AEB5C0"/>
            </a:solidFill>
            <a:prstDash val="solid"/>
          </a:ln>
        </p:spPr>
      </p:sp>
      <p:sp>
        <p:nvSpPr>
          <p:cNvPr id="20" name="Text 18"/>
          <p:cNvSpPr/>
          <p:nvPr/>
        </p:nvSpPr>
        <p:spPr>
          <a:xfrm>
            <a:off x="8236585" y="2230438"/>
            <a:ext cx="3038879" cy="40767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9"/>
          <p:cNvSpPr/>
          <p:nvPr/>
        </p:nvSpPr>
        <p:spPr>
          <a:xfrm>
            <a:off x="866902" y="2266315"/>
            <a:ext cx="3072130" cy="448310"/>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Vector Storage</a:t>
            </a:r>
            <a:endParaRPr lang="en-US" sz="1600" dirty="0"/>
          </a:p>
        </p:txBody>
      </p:sp>
      <p:sp>
        <p:nvSpPr>
          <p:cNvPr id="22" name="Text 20"/>
          <p:cNvSpPr/>
          <p:nvPr/>
        </p:nvSpPr>
        <p:spPr>
          <a:xfrm>
            <a:off x="945642" y="2714625"/>
            <a:ext cx="2959735" cy="2604770"/>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ChromaDB serves as the open-source vector store, handling the persistent storage of embeddings and policy text. </a:t>
            </a:r>
            <a:endParaRPr lang="en-US" sz="1600" dirty="0"/>
          </a:p>
        </p:txBody>
      </p:sp>
      <p:sp>
        <p:nvSpPr>
          <p:cNvPr id="23" name="Text 21"/>
          <p:cNvSpPr/>
          <p:nvPr/>
        </p:nvSpPr>
        <p:spPr>
          <a:xfrm>
            <a:off x="4580890" y="2265998"/>
            <a:ext cx="3072130" cy="448310"/>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Search Mechanism</a:t>
            </a:r>
            <a:endParaRPr lang="en-US" sz="1600" dirty="0"/>
          </a:p>
        </p:txBody>
      </p:sp>
      <p:sp>
        <p:nvSpPr>
          <p:cNvPr id="24" name="Text 22"/>
          <p:cNvSpPr/>
          <p:nvPr/>
        </p:nvSpPr>
        <p:spPr>
          <a:xfrm>
            <a:off x="4659630" y="2714308"/>
            <a:ext cx="2959735" cy="2604770"/>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The database uses Cosine Similarity to measure the angular distance between the user's query vector and the policy vectors in the policies collection, enabling efficient retrieval of relevant chunks.</a:t>
            </a:r>
            <a:endParaRPr lang="en-US" sz="1600" dirty="0"/>
          </a:p>
        </p:txBody>
      </p:sp>
      <p:sp>
        <p:nvSpPr>
          <p:cNvPr id="25" name="Text 23"/>
          <p:cNvSpPr/>
          <p:nvPr/>
        </p:nvSpPr>
        <p:spPr>
          <a:xfrm>
            <a:off x="8236585" y="2265998"/>
            <a:ext cx="3072130" cy="448310"/>
          </a:xfrm>
          <a:prstGeom prst="rect">
            <a:avLst/>
          </a:prstGeom>
          <a:noFill/>
          <a:ln/>
        </p:spPr>
        <p:txBody>
          <a:bodyPr wrap="square" lIns="91440" tIns="45720" rIns="91440" bIns="45720" rtlCol="0" anchor="t"/>
          <a:lstStyle/>
          <a:p>
            <a:pPr>
              <a:lnSpc>
                <a:spcPct val="100000"/>
              </a:lnSpc>
            </a:pPr>
            <a:r>
              <a:rPr lang="en-US" sz="1600" dirty="0">
                <a:solidFill>
                  <a:srgbClr val="FFFFFF"/>
                </a:solidFill>
                <a:latin typeface="MiSans" pitchFamily="34" charset="0"/>
                <a:ea typeface="MiSans" pitchFamily="34" charset="-122"/>
                <a:cs typeface="MiSans" pitchFamily="34" charset="-120"/>
              </a:rPr>
              <a:t>Metadata Storage</a:t>
            </a:r>
            <a:endParaRPr lang="en-US" sz="1600" dirty="0"/>
          </a:p>
        </p:txBody>
      </p:sp>
      <p:sp>
        <p:nvSpPr>
          <p:cNvPr id="26" name="Text 24"/>
          <p:cNvSpPr/>
          <p:nvPr/>
        </p:nvSpPr>
        <p:spPr>
          <a:xfrm>
            <a:off x="8315325" y="2714308"/>
            <a:ext cx="2959735" cy="2604770"/>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Each chunk's metadata, including its original URL and title, is stored alongside its vector. This metadata is crucial for providing accurate citations in the final response.</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Data Ingestion &amp; Indexing</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03</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808" y="5944260"/>
            <a:ext cx="1478915" cy="1478915"/>
          </a:xfrm>
          <a:prstGeom prst="ellipse">
            <a:avLst/>
          </a:prstGeom>
          <a:gradFill flip="none" rotWithShape="1">
            <a:gsLst>
              <a:gs pos="0">
                <a:srgbClr val="6EC0CE"/>
              </a:gs>
              <a:gs pos="100000">
                <a:srgbClr val="F6F8FD">
                  <a:alpha val="78000"/>
                </a:srgbClr>
              </a:gs>
            </a:gsLst>
            <a:lin ang="5400000" scaled="1"/>
          </a:gradFill>
          <a:ln/>
        </p:spPr>
      </p:sp>
      <p:sp>
        <p:nvSpPr>
          <p:cNvPr id="3" name="Text 1"/>
          <p:cNvSpPr/>
          <p:nvPr/>
        </p:nvSpPr>
        <p:spPr>
          <a:xfrm>
            <a:off x="-547808" y="5944260"/>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3633470" y="5574665"/>
            <a:ext cx="9527540" cy="311150"/>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5" name="Shape 3"/>
          <p:cNvSpPr/>
          <p:nvPr/>
        </p:nvSpPr>
        <p:spPr>
          <a:xfrm rot="9420000">
            <a:off x="-586085" y="-788784"/>
            <a:ext cx="1892602" cy="1816441"/>
          </a:xfrm>
          <a:prstGeom prst="blockArc">
            <a:avLst>
              <a:gd name="adj1" fmla="val 10800000"/>
              <a:gd name="adj2" fmla="val 0"/>
              <a:gd name="adj3" fmla="val 25000"/>
            </a:avLst>
          </a:prstGeom>
          <a:solidFill>
            <a:srgbClr val="D2EFF8"/>
          </a:solidFill>
          <a:ln/>
        </p:spPr>
      </p:sp>
      <p:sp>
        <p:nvSpPr>
          <p:cNvPr id="6" name="Text 4"/>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5"/>
          <p:cNvSpPr/>
          <p:nvPr/>
        </p:nvSpPr>
        <p:spPr>
          <a:xfrm>
            <a:off x="1344465" y="186857"/>
            <a:ext cx="5222240" cy="46101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Policy Scraping &amp; Cleaning Pipeline</a:t>
            </a:r>
            <a:endParaRPr lang="en-US" sz="1600" dirty="0"/>
          </a:p>
        </p:txBody>
      </p:sp>
      <p:sp>
        <p:nvSpPr>
          <p:cNvPr id="8" name="Text 6"/>
          <p:cNvSpPr/>
          <p:nvPr/>
        </p:nvSpPr>
        <p:spPr>
          <a:xfrm>
            <a:off x="191649" y="1325207"/>
            <a:ext cx="1270000" cy="521970"/>
          </a:xfrm>
          <a:prstGeom prst="rect">
            <a:avLst/>
          </a:prstGeom>
          <a:noFill/>
          <a:ln/>
        </p:spPr>
        <p:txBody>
          <a:bodyPr wrap="square" lIns="91440" tIns="45720" rIns="91440" bIns="45720" rtlCol="0" anchor="t"/>
          <a:lstStyle/>
          <a:p>
            <a:pPr>
              <a:lnSpc>
                <a:spcPct val="100000"/>
              </a:lnSpc>
            </a:pPr>
            <a:r>
              <a:rPr lang="en-US" sz="4000" dirty="0">
                <a:solidFill>
                  <a:srgbClr val="63BCCA"/>
                </a:solidFill>
                <a:latin typeface="MiSans" pitchFamily="34" charset="0"/>
                <a:ea typeface="MiSans" pitchFamily="34" charset="-122"/>
                <a:cs typeface="MiSans" pitchFamily="34" charset="-120"/>
              </a:rPr>
              <a:t>01</a:t>
            </a:r>
            <a:endParaRPr lang="en-US" sz="1600" dirty="0"/>
          </a:p>
        </p:txBody>
      </p:sp>
      <p:sp>
        <p:nvSpPr>
          <p:cNvPr id="9" name="Text 7"/>
          <p:cNvSpPr/>
          <p:nvPr/>
        </p:nvSpPr>
        <p:spPr>
          <a:xfrm>
            <a:off x="111437" y="2023110"/>
            <a:ext cx="4023360" cy="33147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Data Acquisition</a:t>
            </a:r>
            <a:endParaRPr lang="en-US" sz="1600" dirty="0"/>
          </a:p>
        </p:txBody>
      </p:sp>
      <p:sp>
        <p:nvSpPr>
          <p:cNvPr id="10" name="Text 8"/>
          <p:cNvSpPr/>
          <p:nvPr/>
        </p:nvSpPr>
        <p:spPr>
          <a:xfrm>
            <a:off x="110802" y="2540635"/>
            <a:ext cx="4227830" cy="2308225"/>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Data is scraped from UF policy </a:t>
            </a:r>
            <a:r>
              <a:rPr lang="en-US" sz="1600" dirty="0" smtClean="0">
                <a:solidFill>
                  <a:srgbClr val="002060"/>
                </a:solidFill>
                <a:latin typeface="MiSans" pitchFamily="34" charset="0"/>
                <a:ea typeface="MiSans" pitchFamily="34" charset="-122"/>
                <a:cs typeface="MiSans" pitchFamily="34" charset="-120"/>
              </a:rPr>
              <a:t>websites. </a:t>
            </a:r>
            <a:r>
              <a:rPr lang="en-US" sz="1600" dirty="0">
                <a:solidFill>
                  <a:srgbClr val="002060"/>
                </a:solidFill>
                <a:latin typeface="MiSans" pitchFamily="34" charset="0"/>
                <a:ea typeface="MiSans" pitchFamily="34" charset="-122"/>
                <a:cs typeface="MiSans" pitchFamily="34" charset="-120"/>
              </a:rPr>
              <a:t>HTML pages are fetched, and BeautifulSoup is used to strip non-content elements, isolating the policy text.</a:t>
            </a:r>
            <a:endParaRPr lang="en-US" sz="1600" dirty="0">
              <a:solidFill>
                <a:srgbClr val="002060"/>
              </a:solidFill>
            </a:endParaRPr>
          </a:p>
        </p:txBody>
      </p:sp>
      <p:sp>
        <p:nvSpPr>
          <p:cNvPr id="11" name="Text 9"/>
          <p:cNvSpPr/>
          <p:nvPr/>
        </p:nvSpPr>
        <p:spPr>
          <a:xfrm>
            <a:off x="6999520" y="3253105"/>
            <a:ext cx="907339" cy="521970"/>
          </a:xfrm>
          <a:prstGeom prst="rect">
            <a:avLst/>
          </a:prstGeom>
          <a:noFill/>
          <a:ln/>
        </p:spPr>
        <p:txBody>
          <a:bodyPr wrap="square" lIns="91440" tIns="45720" rIns="91440" bIns="45720" rtlCol="0" anchor="t"/>
          <a:lstStyle/>
          <a:p>
            <a:pPr>
              <a:lnSpc>
                <a:spcPct val="100000"/>
              </a:lnSpc>
            </a:pPr>
            <a:r>
              <a:rPr lang="en-US" sz="4000" dirty="0">
                <a:solidFill>
                  <a:srgbClr val="63BCCA"/>
                </a:solidFill>
                <a:latin typeface="MiSans" pitchFamily="34" charset="0"/>
                <a:ea typeface="MiSans" pitchFamily="34" charset="-122"/>
                <a:cs typeface="MiSans" pitchFamily="34" charset="-120"/>
              </a:rPr>
              <a:t>02</a:t>
            </a:r>
            <a:endParaRPr lang="en-US" sz="1600" dirty="0"/>
          </a:p>
        </p:txBody>
      </p:sp>
      <p:sp>
        <p:nvSpPr>
          <p:cNvPr id="12" name="Text 10"/>
          <p:cNvSpPr/>
          <p:nvPr/>
        </p:nvSpPr>
        <p:spPr>
          <a:xfrm>
            <a:off x="6999520" y="3973566"/>
            <a:ext cx="36610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Output Format</a:t>
            </a:r>
            <a:endParaRPr lang="en-US" sz="1600" dirty="0"/>
          </a:p>
        </p:txBody>
      </p:sp>
      <p:sp>
        <p:nvSpPr>
          <p:cNvPr id="13" name="Text 11"/>
          <p:cNvSpPr/>
          <p:nvPr/>
        </p:nvSpPr>
        <p:spPr>
          <a:xfrm>
            <a:off x="7453190" y="4503127"/>
            <a:ext cx="4227830" cy="2180590"/>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The cleaned policy text is compiled into a structured JSON </a:t>
            </a:r>
            <a:r>
              <a:rPr lang="en-US" sz="1600" dirty="0" smtClean="0">
                <a:solidFill>
                  <a:srgbClr val="002060"/>
                </a:solidFill>
                <a:latin typeface="MiSans" pitchFamily="34" charset="0"/>
                <a:ea typeface="MiSans" pitchFamily="34" charset="-122"/>
                <a:cs typeface="MiSans" pitchFamily="34" charset="-120"/>
              </a:rPr>
              <a:t>file, </a:t>
            </a:r>
            <a:r>
              <a:rPr lang="en-US" sz="1600" dirty="0">
                <a:solidFill>
                  <a:srgbClr val="002060"/>
                </a:solidFill>
                <a:latin typeface="MiSans" pitchFamily="34" charset="0"/>
                <a:ea typeface="MiSans" pitchFamily="34" charset="-122"/>
                <a:cs typeface="MiSans" pitchFamily="34" charset="-120"/>
              </a:rPr>
              <a:t>which serves as the input for the indexing process. This step ensures high-quality embeddings.</a:t>
            </a:r>
            <a:endParaRPr lang="en-US" sz="1600" dirty="0">
              <a:solidFill>
                <a:srgbClr val="002060"/>
              </a:solidFill>
            </a:endParaRPr>
          </a:p>
        </p:txBody>
      </p:sp>
      <p:pic>
        <p:nvPicPr>
          <p:cNvPr id="14" name="Image 0" descr="https://kimi-img.moonshot.cn/pub/slides/25-11-29-03:03:57-d4kv47cupvnvrv8gcif0.png"/>
          <p:cNvPicPr>
            <a:picLocks noChangeAspect="1"/>
          </p:cNvPicPr>
          <p:nvPr/>
        </p:nvPicPr>
        <p:blipFill>
          <a:blip r:embed="rId3"/>
          <a:stretch>
            <a:fillRect/>
          </a:stretch>
        </p:blipFill>
        <p:spPr>
          <a:xfrm>
            <a:off x="5465557" y="1390015"/>
            <a:ext cx="6611395" cy="1682057"/>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941" y="5944171"/>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547941" y="5944171"/>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916943" y="-998135"/>
            <a:ext cx="2180867" cy="2093106"/>
          </a:xfrm>
          <a:prstGeom prst="blockArc">
            <a:avLst>
              <a:gd name="adj1" fmla="val 10800000"/>
              <a:gd name="adj2" fmla="val 0"/>
              <a:gd name="adj3" fmla="val 25000"/>
            </a:avLst>
          </a:prstGeom>
          <a:gradFill flip="none" rotWithShape="1">
            <a:gsLst>
              <a:gs pos="0">
                <a:srgbClr val="66BECB"/>
              </a:gs>
              <a:gs pos="100000">
                <a:srgbClr val="E4F3F7"/>
              </a:gs>
            </a:gsLst>
            <a:lin ang="5400000" scaled="1"/>
          </a:gradFill>
          <a:ln/>
        </p:spPr>
      </p:sp>
      <p:sp>
        <p:nvSpPr>
          <p:cNvPr id="5" name="Text 3"/>
          <p:cNvSpPr/>
          <p:nvPr/>
        </p:nvSpPr>
        <p:spPr>
          <a:xfrm rot="9420000">
            <a:off x="-916943" y="-998135"/>
            <a:ext cx="2180867" cy="2093106"/>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372695" y="950119"/>
            <a:ext cx="7029688" cy="532447"/>
          </a:xfrm>
          <a:prstGeom prst="rect">
            <a:avLst/>
          </a:prstGeom>
          <a:noFill/>
          <a:ln/>
        </p:spPr>
        <p:txBody>
          <a:bodyPr wrap="square" lIns="91440" tIns="45720" rIns="91440" bIns="45720" rtlCol="0" anchor="t"/>
          <a:lstStyle/>
          <a:p>
            <a:pPr>
              <a:lnSpc>
                <a:spcPct val="100000"/>
              </a:lnSpc>
            </a:pPr>
            <a:r>
              <a:rPr lang="en-US" sz="2400" dirty="0">
                <a:solidFill>
                  <a:srgbClr val="63BCCA"/>
                </a:solidFill>
                <a:latin typeface="MiSans" pitchFamily="34" charset="0"/>
                <a:ea typeface="MiSans" pitchFamily="34" charset="-122"/>
                <a:cs typeface="MiSans" pitchFamily="34" charset="-120"/>
              </a:rPr>
              <a:t>Hierarchical Chunking Strategy</a:t>
            </a:r>
            <a:endParaRPr lang="en-US" sz="1600" dirty="0"/>
          </a:p>
        </p:txBody>
      </p:sp>
      <p:sp>
        <p:nvSpPr>
          <p:cNvPr id="7" name="Shape 5"/>
          <p:cNvSpPr/>
          <p:nvPr/>
        </p:nvSpPr>
        <p:spPr>
          <a:xfrm>
            <a:off x="10122535" y="-634619"/>
            <a:ext cx="2069465" cy="2069465"/>
          </a:xfrm>
          <a:prstGeom prst="ellipse">
            <a:avLst/>
          </a:prstGeom>
          <a:gradFill flip="none" rotWithShape="1">
            <a:gsLst>
              <a:gs pos="0">
                <a:srgbClr val="A5D9E1"/>
              </a:gs>
              <a:gs pos="100000">
                <a:srgbClr val="E4F3F7"/>
              </a:gs>
            </a:gsLst>
            <a:lin ang="5400000" scaled="1"/>
          </a:gra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457305" y="-549989"/>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10" name="Text 8"/>
          <p:cNvSpPr/>
          <p:nvPr/>
        </p:nvSpPr>
        <p:spPr>
          <a:xfrm>
            <a:off x="11457305" y="-549989"/>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1355725" y="2205355"/>
            <a:ext cx="1819275" cy="49149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Part</a:t>
            </a:r>
            <a:endParaRPr lang="en-US" sz="1600" dirty="0"/>
          </a:p>
        </p:txBody>
      </p:sp>
      <p:sp>
        <p:nvSpPr>
          <p:cNvPr id="12" name="Text 10"/>
          <p:cNvSpPr/>
          <p:nvPr/>
        </p:nvSpPr>
        <p:spPr>
          <a:xfrm>
            <a:off x="1110635" y="2570480"/>
            <a:ext cx="1819275" cy="491490"/>
          </a:xfrm>
          <a:prstGeom prst="rect">
            <a:avLst/>
          </a:prstGeom>
          <a:noFill/>
          <a:ln/>
        </p:spPr>
        <p:txBody>
          <a:bodyPr wrap="square" lIns="91440" tIns="45720" rIns="91440" bIns="45720" rtlCol="0" anchor="t"/>
          <a:lstStyle/>
          <a:p>
            <a:pPr>
              <a:lnSpc>
                <a:spcPct val="100000"/>
              </a:lnSpc>
            </a:pPr>
            <a:r>
              <a:rPr lang="en-US" sz="4800" dirty="0">
                <a:solidFill>
                  <a:srgbClr val="595959"/>
                </a:solidFill>
                <a:latin typeface="MiSans" pitchFamily="34" charset="0"/>
                <a:ea typeface="MiSans" pitchFamily="34" charset="-122"/>
                <a:cs typeface="MiSans" pitchFamily="34" charset="-120"/>
              </a:rPr>
              <a:t>One</a:t>
            </a:r>
            <a:endParaRPr lang="en-US" sz="1600" dirty="0"/>
          </a:p>
        </p:txBody>
      </p:sp>
      <p:sp>
        <p:nvSpPr>
          <p:cNvPr id="13" name="Text 11"/>
          <p:cNvSpPr/>
          <p:nvPr/>
        </p:nvSpPr>
        <p:spPr>
          <a:xfrm>
            <a:off x="4973955" y="2205355"/>
            <a:ext cx="1819275" cy="49149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Part</a:t>
            </a:r>
            <a:endParaRPr lang="en-US" sz="1600" dirty="0"/>
          </a:p>
        </p:txBody>
      </p:sp>
      <p:sp>
        <p:nvSpPr>
          <p:cNvPr id="14" name="Text 12"/>
          <p:cNvSpPr/>
          <p:nvPr/>
        </p:nvSpPr>
        <p:spPr>
          <a:xfrm>
            <a:off x="4859655" y="2570480"/>
            <a:ext cx="1819275" cy="491490"/>
          </a:xfrm>
          <a:prstGeom prst="rect">
            <a:avLst/>
          </a:prstGeom>
          <a:noFill/>
          <a:ln/>
        </p:spPr>
        <p:txBody>
          <a:bodyPr wrap="square" lIns="91440" tIns="45720" rIns="91440" bIns="45720" rtlCol="0" anchor="t"/>
          <a:lstStyle/>
          <a:p>
            <a:pPr>
              <a:lnSpc>
                <a:spcPct val="100000"/>
              </a:lnSpc>
            </a:pPr>
            <a:r>
              <a:rPr lang="en-US" sz="4800" dirty="0">
                <a:solidFill>
                  <a:srgbClr val="595959"/>
                </a:solidFill>
                <a:latin typeface="MiSans" pitchFamily="34" charset="0"/>
                <a:ea typeface="MiSans" pitchFamily="34" charset="-122"/>
                <a:cs typeface="MiSans" pitchFamily="34" charset="-120"/>
              </a:rPr>
              <a:t>Two</a:t>
            </a:r>
            <a:endParaRPr lang="en-US" sz="1600" dirty="0"/>
          </a:p>
        </p:txBody>
      </p:sp>
      <p:sp>
        <p:nvSpPr>
          <p:cNvPr id="15" name="Text 13"/>
          <p:cNvSpPr/>
          <p:nvPr/>
        </p:nvSpPr>
        <p:spPr>
          <a:xfrm>
            <a:off x="8592185" y="2205355"/>
            <a:ext cx="1819275" cy="49149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Part</a:t>
            </a:r>
            <a:endParaRPr lang="en-US" sz="1600" dirty="0"/>
          </a:p>
        </p:txBody>
      </p:sp>
      <p:sp>
        <p:nvSpPr>
          <p:cNvPr id="16" name="Text 14"/>
          <p:cNvSpPr/>
          <p:nvPr/>
        </p:nvSpPr>
        <p:spPr>
          <a:xfrm>
            <a:off x="8477885" y="2570480"/>
            <a:ext cx="1819275" cy="893445"/>
          </a:xfrm>
          <a:prstGeom prst="rect">
            <a:avLst/>
          </a:prstGeom>
          <a:noFill/>
          <a:ln/>
        </p:spPr>
        <p:txBody>
          <a:bodyPr wrap="square" lIns="91440" tIns="45720" rIns="91440" bIns="45720" rtlCol="0" anchor="t"/>
          <a:lstStyle/>
          <a:p>
            <a:pPr>
              <a:lnSpc>
                <a:spcPct val="100000"/>
              </a:lnSpc>
            </a:pPr>
            <a:r>
              <a:rPr lang="en-US" sz="4800" dirty="0">
                <a:solidFill>
                  <a:srgbClr val="595959"/>
                </a:solidFill>
                <a:latin typeface="MiSans" pitchFamily="34" charset="0"/>
                <a:ea typeface="MiSans" pitchFamily="34" charset="-122"/>
                <a:cs typeface="MiSans" pitchFamily="34" charset="-120"/>
              </a:rPr>
              <a:t>Three</a:t>
            </a:r>
            <a:endParaRPr lang="en-US" sz="1600" dirty="0"/>
          </a:p>
        </p:txBody>
      </p:sp>
      <p:sp>
        <p:nvSpPr>
          <p:cNvPr id="17" name="Shape 15"/>
          <p:cNvSpPr/>
          <p:nvPr/>
        </p:nvSpPr>
        <p:spPr>
          <a:xfrm>
            <a:off x="863746" y="805524"/>
            <a:ext cx="493778" cy="519721"/>
          </a:xfrm>
          <a:prstGeom prst="rect">
            <a:avLst/>
          </a:prstGeom>
          <a:gradFill flip="none" rotWithShape="1">
            <a:gsLst>
              <a:gs pos="0">
                <a:srgbClr val="66BECB"/>
              </a:gs>
              <a:gs pos="100000">
                <a:srgbClr val="E4F3F7"/>
              </a:gs>
            </a:gsLst>
            <a:lin ang="5400000" scaled="1"/>
          </a:gradFill>
          <a:ln/>
        </p:spPr>
      </p:sp>
      <p:sp>
        <p:nvSpPr>
          <p:cNvPr id="18" name="Text 16"/>
          <p:cNvSpPr/>
          <p:nvPr/>
        </p:nvSpPr>
        <p:spPr>
          <a:xfrm>
            <a:off x="863746" y="805524"/>
            <a:ext cx="493778" cy="51972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1071230" y="655199"/>
            <a:ext cx="384825" cy="384825"/>
          </a:xfrm>
          <a:prstGeom prst="ellipse">
            <a:avLst/>
          </a:prstGeom>
          <a:gradFill flip="none" rotWithShape="1">
            <a:gsLst>
              <a:gs pos="0">
                <a:srgbClr val="66BECB"/>
              </a:gs>
              <a:gs pos="100000">
                <a:srgbClr val="E4F3F7"/>
              </a:gs>
            </a:gsLst>
            <a:lin ang="5400000" scaled="1"/>
          </a:gradFill>
          <a:ln/>
        </p:spPr>
      </p:sp>
      <p:sp>
        <p:nvSpPr>
          <p:cNvPr id="20" name="Text 18"/>
          <p:cNvSpPr/>
          <p:nvPr/>
        </p:nvSpPr>
        <p:spPr>
          <a:xfrm>
            <a:off x="1071230" y="655199"/>
            <a:ext cx="384825" cy="38482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9"/>
          <p:cNvSpPr/>
          <p:nvPr/>
        </p:nvSpPr>
        <p:spPr>
          <a:xfrm>
            <a:off x="1372695" y="4025265"/>
            <a:ext cx="2809875" cy="2251075"/>
          </a:xfrm>
          <a:prstGeom prst="rect">
            <a:avLst/>
          </a:prstGeom>
          <a:noFill/>
          <a:ln/>
        </p:spPr>
        <p:txBody>
          <a:bodyPr wrap="square" lIns="91440" tIns="45720" rIns="91440" bIns="45720" rtlCol="0" anchor="t"/>
          <a:lstStyle/>
          <a:p>
            <a:pPr>
              <a:lnSpc>
                <a:spcPct val="100000"/>
              </a:lnSpc>
            </a:pPr>
            <a:r>
              <a:rPr lang="en-US" sz="17000" b="1" dirty="0">
                <a:solidFill>
                  <a:srgbClr val="F2F2F2"/>
                </a:solidFill>
                <a:latin typeface="MiSans" pitchFamily="34" charset="0"/>
                <a:ea typeface="MiSans" pitchFamily="34" charset="-122"/>
                <a:cs typeface="MiSans" pitchFamily="34" charset="-120"/>
              </a:rPr>
              <a:t>01</a:t>
            </a:r>
            <a:endParaRPr lang="en-US" sz="1600" dirty="0"/>
          </a:p>
        </p:txBody>
      </p:sp>
      <p:sp>
        <p:nvSpPr>
          <p:cNvPr id="22" name="Text 20"/>
          <p:cNvSpPr/>
          <p:nvPr/>
        </p:nvSpPr>
        <p:spPr>
          <a:xfrm>
            <a:off x="966470" y="3604895"/>
            <a:ext cx="3419475" cy="3009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Chunking Configuration</a:t>
            </a:r>
            <a:endParaRPr lang="en-US" sz="1600" dirty="0"/>
          </a:p>
        </p:txBody>
      </p:sp>
      <p:sp>
        <p:nvSpPr>
          <p:cNvPr id="23" name="Text 21"/>
          <p:cNvSpPr/>
          <p:nvPr/>
        </p:nvSpPr>
        <p:spPr>
          <a:xfrm>
            <a:off x="930974" y="4025265"/>
            <a:ext cx="3106420" cy="24618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The chunking strategy prioritizes separators to respect document hierarchy: paragraph breaks, line breaks, sentence ends, and word spaces. This ensures semantic coherence in each chunk.</a:t>
            </a:r>
            <a:endParaRPr lang="en-US" sz="1600" dirty="0"/>
          </a:p>
        </p:txBody>
      </p:sp>
      <p:sp>
        <p:nvSpPr>
          <p:cNvPr id="24" name="Text 22"/>
          <p:cNvSpPr/>
          <p:nvPr/>
        </p:nvSpPr>
        <p:spPr>
          <a:xfrm>
            <a:off x="4584700" y="4243543"/>
            <a:ext cx="3418840" cy="2251075"/>
          </a:xfrm>
          <a:prstGeom prst="rect">
            <a:avLst/>
          </a:prstGeom>
          <a:noFill/>
          <a:ln/>
        </p:spPr>
        <p:txBody>
          <a:bodyPr wrap="square" lIns="91440" tIns="45720" rIns="91440" bIns="45720" rtlCol="0" anchor="t"/>
          <a:lstStyle/>
          <a:p>
            <a:pPr>
              <a:lnSpc>
                <a:spcPct val="100000"/>
              </a:lnSpc>
            </a:pPr>
            <a:r>
              <a:rPr lang="en-US" sz="17000" b="1" dirty="0">
                <a:solidFill>
                  <a:srgbClr val="F2F2F2"/>
                </a:solidFill>
                <a:latin typeface="MiSans" pitchFamily="34" charset="0"/>
                <a:ea typeface="MiSans" pitchFamily="34" charset="-122"/>
                <a:cs typeface="MiSans" pitchFamily="34" charset="-120"/>
              </a:rPr>
              <a:t>02</a:t>
            </a:r>
            <a:endParaRPr lang="en-US" sz="1600" dirty="0"/>
          </a:p>
        </p:txBody>
      </p:sp>
      <p:sp>
        <p:nvSpPr>
          <p:cNvPr id="25" name="Text 23"/>
          <p:cNvSpPr/>
          <p:nvPr/>
        </p:nvSpPr>
        <p:spPr>
          <a:xfrm>
            <a:off x="4584700" y="3604895"/>
            <a:ext cx="3419475" cy="3009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Recursive Splitting</a:t>
            </a:r>
            <a:endParaRPr lang="en-US" sz="1600" dirty="0"/>
          </a:p>
        </p:txBody>
      </p:sp>
      <p:sp>
        <p:nvSpPr>
          <p:cNvPr id="26" name="Text 24"/>
          <p:cNvSpPr/>
          <p:nvPr/>
        </p:nvSpPr>
        <p:spPr>
          <a:xfrm>
            <a:off x="4584065" y="3919855"/>
            <a:ext cx="3106420" cy="24618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The RecursiveCharacterTextSplitter recursively splits the text, ensuring that chunks are as semantically coherent as possible before resorting to arbitrary cuts.</a:t>
            </a:r>
            <a:endParaRPr lang="en-US" sz="1600" dirty="0"/>
          </a:p>
        </p:txBody>
      </p:sp>
      <p:sp>
        <p:nvSpPr>
          <p:cNvPr id="27" name="Text 25"/>
          <p:cNvSpPr/>
          <p:nvPr/>
        </p:nvSpPr>
        <p:spPr>
          <a:xfrm>
            <a:off x="8202930" y="4533666"/>
            <a:ext cx="3420110" cy="2251075"/>
          </a:xfrm>
          <a:prstGeom prst="rect">
            <a:avLst/>
          </a:prstGeom>
          <a:noFill/>
          <a:ln/>
        </p:spPr>
        <p:txBody>
          <a:bodyPr wrap="square" lIns="91440" tIns="45720" rIns="91440" bIns="45720" rtlCol="0" anchor="t"/>
          <a:lstStyle/>
          <a:p>
            <a:pPr>
              <a:lnSpc>
                <a:spcPct val="100000"/>
              </a:lnSpc>
            </a:pPr>
            <a:r>
              <a:rPr lang="en-US" sz="17000" b="1" dirty="0">
                <a:solidFill>
                  <a:srgbClr val="F2F2F2"/>
                </a:solidFill>
                <a:latin typeface="MiSans" pitchFamily="34" charset="0"/>
                <a:ea typeface="MiSans" pitchFamily="34" charset="-122"/>
                <a:cs typeface="MiSans" pitchFamily="34" charset="-120"/>
              </a:rPr>
              <a:t>03</a:t>
            </a:r>
            <a:endParaRPr lang="en-US" sz="1600" dirty="0"/>
          </a:p>
        </p:txBody>
      </p:sp>
      <p:sp>
        <p:nvSpPr>
          <p:cNvPr id="28" name="Text 26"/>
          <p:cNvSpPr/>
          <p:nvPr/>
        </p:nvSpPr>
        <p:spPr>
          <a:xfrm>
            <a:off x="8202930" y="3604895"/>
            <a:ext cx="3419475" cy="3009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Overlap Strategy</a:t>
            </a:r>
            <a:endParaRPr lang="en-US" sz="1600" dirty="0"/>
          </a:p>
        </p:txBody>
      </p:sp>
      <p:sp>
        <p:nvSpPr>
          <p:cNvPr id="29" name="Text 27"/>
          <p:cNvSpPr/>
          <p:nvPr/>
        </p:nvSpPr>
        <p:spPr>
          <a:xfrm>
            <a:off x="8202295" y="3919855"/>
            <a:ext cx="3106420" cy="24618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A 20% overlap (200 characters) is used to prevent semantic fragmentation. This ensures that context from the previous chunk is present at the beginning of the next chunk.</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782275"/>
            <a:ext cx="12239625" cy="1561045"/>
          </a:xfrm>
          <a:prstGeom prst="rect">
            <a:avLst/>
          </a:prstGeom>
          <a:solidFill>
            <a:srgbClr val="63BCCA"/>
          </a:solidFill>
          <a:ln w="12700">
            <a:solidFill>
              <a:srgbClr val="AEB5C0"/>
            </a:solidFill>
            <a:prstDash val="solid"/>
          </a:ln>
        </p:spPr>
      </p:sp>
      <p:sp>
        <p:nvSpPr>
          <p:cNvPr id="3" name="Text 1"/>
          <p:cNvSpPr/>
          <p:nvPr/>
        </p:nvSpPr>
        <p:spPr>
          <a:xfrm>
            <a:off x="0" y="782275"/>
            <a:ext cx="12239625" cy="1561045"/>
          </a:xfrm>
          <a:prstGeom prst="rect">
            <a:avLst/>
          </a:prstGeom>
          <a:noFill/>
          <a:ln/>
        </p:spPr>
        <p:txBody>
          <a:bodyPr wrap="square" lIns="45720" tIns="91440" rIns="91440" bIns="45720" rtlCol="0" anchor="ctr"/>
          <a:lstStyle/>
          <a:p>
            <a:pPr>
              <a:lnSpc>
                <a:spcPct val="100000"/>
              </a:lnSpc>
            </a:pPr>
            <a:r>
              <a:rPr lang="en-US" sz="1600" dirty="0">
                <a:solidFill>
                  <a:srgbClr val="FFFFFF"/>
                </a:solidFill>
                <a:latin typeface="MiSans" pitchFamily="34" charset="0"/>
                <a:ea typeface="MiSans" pitchFamily="34" charset="-122"/>
                <a:cs typeface="MiSans" pitchFamily="34" charset="-120"/>
              </a:rPr>
              <a:t>The BGE model is loaded via </a:t>
            </a:r>
            <a:r>
              <a:rPr lang="en-US" sz="1600" dirty="0" smtClean="0">
                <a:solidFill>
                  <a:srgbClr val="FFFFFF"/>
                </a:solidFill>
                <a:latin typeface="MiSans" pitchFamily="34" charset="0"/>
                <a:ea typeface="MiSans" pitchFamily="34" charset="-122"/>
                <a:cs typeface="MiSans" pitchFamily="34" charset="-120"/>
              </a:rPr>
              <a:t>hugging face. </a:t>
            </a:r>
            <a:r>
              <a:rPr lang="en-US" sz="1600" dirty="0">
                <a:solidFill>
                  <a:srgbClr val="FFFFFF"/>
                </a:solidFill>
                <a:latin typeface="MiSans" pitchFamily="34" charset="0"/>
                <a:ea typeface="MiSans" pitchFamily="34" charset="-122"/>
                <a:cs typeface="MiSans" pitchFamily="34" charset="-120"/>
              </a:rPr>
              <a:t>The same model and parameters used for indexing are employed for query embedding during retrieval, ensuring accurate similarity calculations.</a:t>
            </a:r>
            <a:endParaRPr lang="en-US" sz="1600" dirty="0"/>
          </a:p>
        </p:txBody>
      </p:sp>
      <p:sp>
        <p:nvSpPr>
          <p:cNvPr id="4" name="Shape 2"/>
          <p:cNvSpPr/>
          <p:nvPr/>
        </p:nvSpPr>
        <p:spPr>
          <a:xfrm>
            <a:off x="-298450" y="6030595"/>
            <a:ext cx="1478915" cy="1478915"/>
          </a:xfrm>
          <a:prstGeom prst="ellipse">
            <a:avLst/>
          </a:prstGeom>
          <a:gradFill flip="none" rotWithShape="1">
            <a:gsLst>
              <a:gs pos="0">
                <a:srgbClr val="6EC0CE"/>
              </a:gs>
              <a:gs pos="100000">
                <a:srgbClr val="F6F8FD">
                  <a:alpha val="78000"/>
                </a:srgbClr>
              </a:gs>
            </a:gsLst>
            <a:lin ang="5400000" scaled="1"/>
          </a:gradFill>
          <a:ln/>
        </p:spPr>
      </p:sp>
      <p:sp>
        <p:nvSpPr>
          <p:cNvPr id="5" name="Text 3"/>
          <p:cNvSpPr/>
          <p:nvPr/>
        </p:nvSpPr>
        <p:spPr>
          <a:xfrm>
            <a:off x="-298450" y="6030595"/>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0584815" y="5872480"/>
            <a:ext cx="2082165" cy="2082165"/>
          </a:xfrm>
          <a:prstGeom prst="blockArc">
            <a:avLst>
              <a:gd name="adj1" fmla="val 10800000"/>
              <a:gd name="adj2" fmla="val 0"/>
              <a:gd name="adj3" fmla="val 25000"/>
            </a:avLst>
          </a:prstGeom>
          <a:solidFill>
            <a:srgbClr val="85CADB"/>
          </a:solidFill>
          <a:ln/>
        </p:spPr>
      </p:sp>
      <p:sp>
        <p:nvSpPr>
          <p:cNvPr id="7" name="Text 5"/>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99561" y="101411"/>
            <a:ext cx="10418445" cy="50800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Embedding Model Initialization</a:t>
            </a:r>
            <a:endParaRPr lang="en-US" sz="1600" dirty="0"/>
          </a:p>
        </p:txBody>
      </p:sp>
      <p:sp>
        <p:nvSpPr>
          <p:cNvPr id="9" name="Text 7"/>
          <p:cNvSpPr/>
          <p:nvPr/>
        </p:nvSpPr>
        <p:spPr>
          <a:xfrm>
            <a:off x="0" y="782275"/>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FFFFFF"/>
                </a:solidFill>
                <a:latin typeface="MiSans" pitchFamily="34" charset="0"/>
                <a:ea typeface="MiSans" pitchFamily="34" charset="-122"/>
                <a:cs typeface="MiSans" pitchFamily="34" charset="-120"/>
              </a:rPr>
              <a:t>Model Consistency</a:t>
            </a:r>
            <a:endParaRPr lang="en-US" sz="1600" dirty="0"/>
          </a:p>
        </p:txBody>
      </p:sp>
      <p:pic>
        <p:nvPicPr>
          <p:cNvPr id="10" name="Image 0" descr="https://kimi-img.moonshot.cn/pub/slides/25-11-29-03:09:06-d4kv6kkqdqehu53fl2rg.png"/>
          <p:cNvPicPr>
            <a:picLocks noChangeAspect="1"/>
          </p:cNvPicPr>
          <p:nvPr/>
        </p:nvPicPr>
        <p:blipFill>
          <a:blip r:embed="rId3"/>
          <a:stretch>
            <a:fillRect/>
          </a:stretch>
        </p:blipFill>
        <p:spPr>
          <a:xfrm>
            <a:off x="953522" y="2673030"/>
            <a:ext cx="8710522" cy="335756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79932" y="159990"/>
            <a:ext cx="6753662" cy="620998"/>
          </a:xfrm>
          <a:prstGeom prst="rect">
            <a:avLst/>
          </a:prstGeom>
          <a:noFill/>
          <a:ln/>
        </p:spPr>
        <p:txBody>
          <a:bodyPr wrap="square" lIns="91440" tIns="45720" rIns="91440" bIns="45720" rtlCol="0" anchor="t"/>
          <a:lstStyle/>
          <a:p>
            <a:pPr algn="r">
              <a:lnSpc>
                <a:spcPct val="100000"/>
              </a:lnSpc>
            </a:pPr>
            <a:r>
              <a:rPr lang="en-US" sz="2800" dirty="0" smtClean="0">
                <a:solidFill>
                  <a:srgbClr val="63BCCA"/>
                </a:solidFill>
                <a:latin typeface="MiSans" pitchFamily="34" charset="0"/>
                <a:ea typeface="MiSans" pitchFamily="34" charset="-122"/>
                <a:cs typeface="MiSans" pitchFamily="34" charset="-120"/>
              </a:rPr>
              <a:t>          </a:t>
            </a:r>
          </a:p>
          <a:p>
            <a:pPr algn="r">
              <a:lnSpc>
                <a:spcPct val="100000"/>
              </a:lnSpc>
            </a:pPr>
            <a:endParaRPr lang="en-IN" sz="2800" dirty="0">
              <a:solidFill>
                <a:srgbClr val="63BCCA"/>
              </a:solidFill>
              <a:latin typeface="MiSans" pitchFamily="34" charset="0"/>
              <a:ea typeface="MiSans" pitchFamily="34" charset="-122"/>
              <a:cs typeface="MiSans" pitchFamily="34" charset="-120"/>
            </a:endParaRPr>
          </a:p>
          <a:p>
            <a:pPr algn="r">
              <a:lnSpc>
                <a:spcPct val="100000"/>
              </a:lnSpc>
            </a:pPr>
            <a:endParaRPr lang="en-US" sz="1600" dirty="0"/>
          </a:p>
        </p:txBody>
      </p:sp>
      <p:sp>
        <p:nvSpPr>
          <p:cNvPr id="3" name="Shape 1"/>
          <p:cNvSpPr/>
          <p:nvPr/>
        </p:nvSpPr>
        <p:spPr>
          <a:xfrm>
            <a:off x="11436382" y="0"/>
            <a:ext cx="780987" cy="780987"/>
          </a:xfrm>
          <a:prstGeom prst="ellipse">
            <a:avLst/>
          </a:prstGeom>
          <a:gradFill flip="none" rotWithShape="1">
            <a:gsLst>
              <a:gs pos="0">
                <a:srgbClr val="72C3CF"/>
              </a:gs>
              <a:gs pos="100000">
                <a:srgbClr val="F6F8FD">
                  <a:alpha val="78000"/>
                </a:srgbClr>
              </a:gs>
            </a:gsLst>
            <a:lin ang="5400000" scaled="1"/>
          </a:gradFill>
          <a:ln/>
        </p:spPr>
      </p:sp>
      <p:sp>
        <p:nvSpPr>
          <p:cNvPr id="4" name="Text 2"/>
          <p:cNvSpPr/>
          <p:nvPr/>
        </p:nvSpPr>
        <p:spPr>
          <a:xfrm>
            <a:off x="11436382" y="0"/>
            <a:ext cx="780987" cy="780987"/>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p:cNvSpPr/>
          <p:nvPr/>
        </p:nvSpPr>
        <p:spPr>
          <a:xfrm>
            <a:off x="185271" y="802424"/>
            <a:ext cx="437324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Vector Generation</a:t>
            </a:r>
            <a:endParaRPr lang="en-US" sz="1600" dirty="0"/>
          </a:p>
        </p:txBody>
      </p:sp>
      <p:sp>
        <p:nvSpPr>
          <p:cNvPr id="6" name="Text 4"/>
          <p:cNvSpPr/>
          <p:nvPr/>
        </p:nvSpPr>
        <p:spPr>
          <a:xfrm>
            <a:off x="185271" y="1275502"/>
            <a:ext cx="6022340" cy="1620520"/>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Each text chunk is passed through the BGE model to generate its vector representation. The chunk text, its vector, and metadata (URL, title) are stored in the ChromaDB policies collection.</a:t>
            </a:r>
            <a:endParaRPr lang="en-US" sz="1600" dirty="0">
              <a:solidFill>
                <a:srgbClr val="002060"/>
              </a:solidFill>
            </a:endParaRPr>
          </a:p>
        </p:txBody>
      </p:sp>
      <p:sp>
        <p:nvSpPr>
          <p:cNvPr id="7" name="Text 5"/>
          <p:cNvSpPr/>
          <p:nvPr/>
        </p:nvSpPr>
        <p:spPr>
          <a:xfrm>
            <a:off x="3069343" y="680504"/>
            <a:ext cx="5502910" cy="461010"/>
          </a:xfrm>
          <a:prstGeom prst="rect">
            <a:avLst/>
          </a:prstGeom>
          <a:noFill/>
          <a:ln/>
        </p:spPr>
        <p:txBody>
          <a:bodyPr wrap="square" lIns="91440" tIns="45720" rIns="91440" bIns="45720" rtlCol="0" anchor="t"/>
          <a:lstStyle/>
          <a:p>
            <a:pPr algn="r">
              <a:lnSpc>
                <a:spcPct val="100000"/>
              </a:lnSpc>
            </a:pPr>
            <a:r>
              <a:rPr lang="en-US" sz="1800" dirty="0">
                <a:solidFill>
                  <a:srgbClr val="63BCCA"/>
                </a:solidFill>
                <a:latin typeface="MiSans" pitchFamily="34" charset="0"/>
                <a:ea typeface="MiSans" pitchFamily="34" charset="-122"/>
                <a:cs typeface="MiSans" pitchFamily="34" charset="-120"/>
              </a:rPr>
              <a:t>Metadata Importance</a:t>
            </a:r>
            <a:endParaRPr lang="en-US" sz="1600" dirty="0"/>
          </a:p>
        </p:txBody>
      </p:sp>
      <p:sp>
        <p:nvSpPr>
          <p:cNvPr id="8" name="Text 6"/>
          <p:cNvSpPr/>
          <p:nvPr/>
        </p:nvSpPr>
        <p:spPr>
          <a:xfrm>
            <a:off x="6207611" y="1070984"/>
            <a:ext cx="6323330" cy="1620520"/>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Storing metadata alongside vectors is crucial for providing accurate citations in the final response. It ensures that users </a:t>
            </a:r>
            <a:endParaRPr lang="en-US" sz="1600" dirty="0">
              <a:solidFill>
                <a:srgbClr val="002060"/>
              </a:solidFill>
            </a:endParaRPr>
          </a:p>
          <a:p>
            <a:pPr>
              <a:lnSpc>
                <a:spcPct val="150000"/>
              </a:lnSpc>
            </a:pPr>
            <a:r>
              <a:rPr lang="en-US" sz="1600" dirty="0">
                <a:solidFill>
                  <a:srgbClr val="002060"/>
                </a:solidFill>
                <a:latin typeface="MiSans" pitchFamily="34" charset="0"/>
                <a:ea typeface="MiSans" pitchFamily="34" charset="-122"/>
                <a:cs typeface="MiSans" pitchFamily="34" charset="-120"/>
              </a:rPr>
              <a:t>can verify the source of the information.</a:t>
            </a:r>
            <a:endParaRPr lang="en-US" sz="1600" dirty="0">
              <a:solidFill>
                <a:srgbClr val="002060"/>
              </a:solidFill>
            </a:endParaRPr>
          </a:p>
        </p:txBody>
      </p:sp>
      <p:pic>
        <p:nvPicPr>
          <p:cNvPr id="9" name="Image 0" descr="https://kimi-img.moonshot.cn/pub/slides/25-11-29-03:12:34-d4kv88ja9jtmp0609b6g.png"/>
          <p:cNvPicPr>
            <a:picLocks noChangeAspect="1"/>
          </p:cNvPicPr>
          <p:nvPr/>
        </p:nvPicPr>
        <p:blipFill>
          <a:blip r:embed="rId3"/>
          <a:stretch>
            <a:fillRect/>
          </a:stretch>
        </p:blipFill>
        <p:spPr>
          <a:xfrm>
            <a:off x="320408" y="2964286"/>
            <a:ext cx="11321630" cy="2856478"/>
          </a:xfrm>
          <a:prstGeom prst="rect">
            <a:avLst/>
          </a:prstGeom>
        </p:spPr>
      </p:pic>
      <p:sp>
        <p:nvSpPr>
          <p:cNvPr id="10" name="TextBox 9"/>
          <p:cNvSpPr txBox="1"/>
          <p:nvPr/>
        </p:nvSpPr>
        <p:spPr>
          <a:xfrm>
            <a:off x="320407" y="311172"/>
            <a:ext cx="3102061" cy="369332"/>
          </a:xfrm>
          <a:prstGeom prst="rect">
            <a:avLst/>
          </a:prstGeom>
          <a:noFill/>
        </p:spPr>
        <p:txBody>
          <a:bodyPr wrap="square" rtlCol="0">
            <a:spAutoFit/>
          </a:bodyPr>
          <a:lstStyle/>
          <a:p>
            <a:r>
              <a:rPr lang="en-IN" b="1" dirty="0">
                <a:solidFill>
                  <a:srgbClr val="63BCCA"/>
                </a:solidFill>
                <a:latin typeface="MiSans" pitchFamily="34" charset="0"/>
                <a:ea typeface="MiSans" pitchFamily="34" charset="-122"/>
                <a:cs typeface="MiSans" pitchFamily="34" charset="-120"/>
              </a:rPr>
              <a:t>Vectors in </a:t>
            </a:r>
            <a:r>
              <a:rPr lang="en-IN" b="1" dirty="0" err="1">
                <a:solidFill>
                  <a:srgbClr val="63BCCA"/>
                </a:solidFill>
                <a:latin typeface="MiSans" pitchFamily="34" charset="0"/>
                <a:ea typeface="MiSans" pitchFamily="34" charset="-122"/>
                <a:cs typeface="MiSans" pitchFamily="34" charset="-120"/>
              </a:rPr>
              <a:t>chroma</a:t>
            </a:r>
            <a:r>
              <a:rPr lang="en-IN" b="1" dirty="0">
                <a:solidFill>
                  <a:srgbClr val="63BCCA"/>
                </a:solidFill>
                <a:latin typeface="MiSans" pitchFamily="34" charset="0"/>
                <a:ea typeface="MiSans" pitchFamily="34" charset="-122"/>
                <a:cs typeface="MiSans" pitchFamily="34" charset="-120"/>
              </a:rPr>
              <a:t> db</a:t>
            </a:r>
            <a:endParaRPr lang="en-US" b="1" dirty="0">
              <a:solidFill>
                <a:srgbClr val="63BCCA"/>
              </a:solidFill>
              <a:latin typeface="MiSans" pitchFamily="34" charset="0"/>
              <a:ea typeface="MiSans" pitchFamily="34" charset="-122"/>
              <a:cs typeface="MiSans" pitchFamily="34" charset="-120"/>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Retrieval &amp; Generation Services</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04</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3" name="Text 1"/>
          <p:cNvSpPr/>
          <p:nvPr/>
        </p:nvSpPr>
        <p:spPr>
          <a:xfrm>
            <a:off x="0" y="0"/>
            <a:ext cx="12192000"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298238" y="720344"/>
            <a:ext cx="893763" cy="893763"/>
          </a:xfrm>
          <a:prstGeom prst="ellipse">
            <a:avLst/>
          </a:prstGeom>
          <a:gradFill flip="none" rotWithShape="1">
            <a:gsLst>
              <a:gs pos="0">
                <a:srgbClr val="66BECB"/>
              </a:gs>
              <a:gs pos="45000">
                <a:srgbClr val="66BECB"/>
              </a:gs>
              <a:gs pos="100000">
                <a:srgbClr val="E4F3F7"/>
              </a:gs>
            </a:gsLst>
            <a:lin ang="5400000" scaled="1"/>
          </a:gradFill>
          <a:ln/>
        </p:spPr>
      </p:sp>
      <p:sp>
        <p:nvSpPr>
          <p:cNvPr id="5" name="Text 3"/>
          <p:cNvSpPr/>
          <p:nvPr/>
        </p:nvSpPr>
        <p:spPr>
          <a:xfrm>
            <a:off x="11298238" y="720344"/>
            <a:ext cx="893763" cy="893763"/>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9420000">
            <a:off x="-624185" y="-1207888"/>
            <a:ext cx="1892602" cy="1816441"/>
          </a:xfrm>
          <a:prstGeom prst="blockArc">
            <a:avLst>
              <a:gd name="adj1" fmla="val 10800000"/>
              <a:gd name="adj2" fmla="val 0"/>
              <a:gd name="adj3" fmla="val 25000"/>
            </a:avLst>
          </a:prstGeom>
          <a:gradFill flip="none" rotWithShape="1">
            <a:gsLst>
              <a:gs pos="0">
                <a:srgbClr val="66BECB"/>
              </a:gs>
              <a:gs pos="45000">
                <a:srgbClr val="66BECB"/>
              </a:gs>
              <a:gs pos="100000">
                <a:srgbClr val="E4F3F7"/>
              </a:gs>
            </a:gsLst>
            <a:lin ang="5400000" scaled="1"/>
          </a:gradFill>
          <a:ln/>
        </p:spPr>
      </p:sp>
      <p:sp>
        <p:nvSpPr>
          <p:cNvPr id="7" name="Text 5"/>
          <p:cNvSpPr/>
          <p:nvPr/>
        </p:nvSpPr>
        <p:spPr>
          <a:xfrm rot="9420000">
            <a:off x="-624185" y="-1207888"/>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678860" y="78600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FastAPI REST Layer Design</a:t>
            </a:r>
            <a:endParaRPr lang="en-US" sz="1600" dirty="0"/>
          </a:p>
        </p:txBody>
      </p:sp>
      <p:sp>
        <p:nvSpPr>
          <p:cNvPr id="9" name="Shape 7"/>
          <p:cNvSpPr/>
          <p:nvPr/>
        </p:nvSpPr>
        <p:spPr>
          <a:xfrm>
            <a:off x="10122535" y="-634619"/>
            <a:ext cx="2069465" cy="2069465"/>
          </a:xfrm>
          <a:prstGeom prst="ellipse">
            <a:avLst/>
          </a:prstGeom>
          <a:solidFill>
            <a:srgbClr val="E4F3F7">
              <a:alpha val="67059"/>
            </a:srgbClr>
          </a:solidFill>
          <a:ln/>
        </p:spPr>
      </p:sp>
      <p:sp>
        <p:nvSpPr>
          <p:cNvPr id="10" name="Text 8"/>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838200" y="1439545"/>
            <a:ext cx="10460355" cy="1477010"/>
          </a:xfrm>
          <a:prstGeom prst="roundRect">
            <a:avLst>
              <a:gd name="adj" fmla="val 16667"/>
            </a:avLst>
          </a:prstGeom>
          <a:solidFill>
            <a:srgbClr val="FFFFFF"/>
          </a:solidFill>
          <a:ln/>
        </p:spPr>
      </p:sp>
      <p:sp>
        <p:nvSpPr>
          <p:cNvPr id="12" name="Text 10"/>
          <p:cNvSpPr/>
          <p:nvPr/>
        </p:nvSpPr>
        <p:spPr>
          <a:xfrm>
            <a:off x="838200" y="1439545"/>
            <a:ext cx="10460355" cy="147701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838200" y="3126423"/>
            <a:ext cx="10460355" cy="1477010"/>
          </a:xfrm>
          <a:prstGeom prst="roundRect">
            <a:avLst>
              <a:gd name="adj" fmla="val 16667"/>
            </a:avLst>
          </a:prstGeom>
          <a:solidFill>
            <a:srgbClr val="FFFFFF"/>
          </a:solidFill>
          <a:ln/>
        </p:spPr>
      </p:sp>
      <p:sp>
        <p:nvSpPr>
          <p:cNvPr id="14" name="Text 12"/>
          <p:cNvSpPr/>
          <p:nvPr/>
        </p:nvSpPr>
        <p:spPr>
          <a:xfrm>
            <a:off x="838200" y="3126423"/>
            <a:ext cx="10460355" cy="147701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838200" y="4851400"/>
            <a:ext cx="10460355" cy="1477010"/>
          </a:xfrm>
          <a:prstGeom prst="roundRect">
            <a:avLst>
              <a:gd name="adj" fmla="val 16667"/>
            </a:avLst>
          </a:prstGeom>
          <a:solidFill>
            <a:srgbClr val="FFFFFF"/>
          </a:solidFill>
          <a:ln/>
        </p:spPr>
      </p:sp>
      <p:sp>
        <p:nvSpPr>
          <p:cNvPr id="16" name="Text 14"/>
          <p:cNvSpPr/>
          <p:nvPr/>
        </p:nvSpPr>
        <p:spPr>
          <a:xfrm>
            <a:off x="838200" y="4851400"/>
            <a:ext cx="10460355" cy="147701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5"/>
          <p:cNvSpPr/>
          <p:nvPr/>
        </p:nvSpPr>
        <p:spPr>
          <a:xfrm>
            <a:off x="1099185" y="1557020"/>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01</a:t>
            </a:r>
            <a:endParaRPr lang="en-US" sz="1600" dirty="0"/>
          </a:p>
        </p:txBody>
      </p:sp>
      <p:sp>
        <p:nvSpPr>
          <p:cNvPr id="18" name="Text 16"/>
          <p:cNvSpPr/>
          <p:nvPr/>
        </p:nvSpPr>
        <p:spPr>
          <a:xfrm>
            <a:off x="1648460" y="1614170"/>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FastAPI Overview</a:t>
            </a:r>
            <a:endParaRPr lang="en-US" sz="1600" dirty="0"/>
          </a:p>
        </p:txBody>
      </p:sp>
      <p:sp>
        <p:nvSpPr>
          <p:cNvPr id="19" name="Text 17"/>
          <p:cNvSpPr/>
          <p:nvPr/>
        </p:nvSpPr>
        <p:spPr>
          <a:xfrm>
            <a:off x="1099185" y="1915160"/>
            <a:ext cx="9998710" cy="8489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FastAPI serves as the high-performance REST layer, providing auto-generated documentation (Swagger UI) and supporting efficient API interactions.</a:t>
            </a:r>
            <a:endParaRPr lang="en-US" sz="1600" dirty="0"/>
          </a:p>
        </p:txBody>
      </p:sp>
      <p:sp>
        <p:nvSpPr>
          <p:cNvPr id="20" name="Text 18"/>
          <p:cNvSpPr/>
          <p:nvPr/>
        </p:nvSpPr>
        <p:spPr>
          <a:xfrm>
            <a:off x="1099185" y="3243898"/>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02</a:t>
            </a:r>
            <a:endParaRPr lang="en-US" sz="1600" dirty="0"/>
          </a:p>
        </p:txBody>
      </p:sp>
      <p:sp>
        <p:nvSpPr>
          <p:cNvPr id="21" name="Text 19"/>
          <p:cNvSpPr/>
          <p:nvPr/>
        </p:nvSpPr>
        <p:spPr>
          <a:xfrm>
            <a:off x="1648460" y="3301048"/>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Main Orchestrator</a:t>
            </a:r>
            <a:endParaRPr lang="en-US" sz="1600" dirty="0"/>
          </a:p>
        </p:txBody>
      </p:sp>
      <p:sp>
        <p:nvSpPr>
          <p:cNvPr id="22" name="Text 20"/>
          <p:cNvSpPr/>
          <p:nvPr/>
        </p:nvSpPr>
        <p:spPr>
          <a:xfrm>
            <a:off x="1099185" y="3602038"/>
            <a:ext cx="9998710" cy="8489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The main </a:t>
            </a:r>
            <a:r>
              <a:rPr lang="en-US" sz="1400" dirty="0" smtClean="0">
                <a:solidFill>
                  <a:srgbClr val="404040"/>
                </a:solidFill>
                <a:latin typeface="MiSans" pitchFamily="34" charset="0"/>
                <a:ea typeface="MiSans" pitchFamily="34" charset="-122"/>
                <a:cs typeface="MiSans" pitchFamily="34" charset="-120"/>
              </a:rPr>
              <a:t>orchestrator </a:t>
            </a:r>
            <a:r>
              <a:rPr lang="en-US" sz="1400" dirty="0">
                <a:solidFill>
                  <a:srgbClr val="404040"/>
                </a:solidFill>
                <a:latin typeface="MiSans" pitchFamily="34" charset="0"/>
                <a:ea typeface="MiSans" pitchFamily="34" charset="-122"/>
                <a:cs typeface="MiSans" pitchFamily="34" charset="-120"/>
              </a:rPr>
              <a:t>pulls configurations from config.py and manages service dependency injection. This structure supports a clear separation of microservices.</a:t>
            </a:r>
            <a:endParaRPr lang="en-US" sz="1600" dirty="0"/>
          </a:p>
        </p:txBody>
      </p:sp>
      <p:sp>
        <p:nvSpPr>
          <p:cNvPr id="23" name="Text 21"/>
          <p:cNvSpPr/>
          <p:nvPr/>
        </p:nvSpPr>
        <p:spPr>
          <a:xfrm>
            <a:off x="1099185" y="4968875"/>
            <a:ext cx="653415" cy="453390"/>
          </a:xfrm>
          <a:prstGeom prst="rect">
            <a:avLst/>
          </a:prstGeom>
          <a:noFill/>
          <a:ln/>
        </p:spPr>
        <p:txBody>
          <a:bodyPr wrap="square" lIns="91440" tIns="45720" rIns="91440" bIns="45720" rtlCol="0" anchor="t"/>
          <a:lstStyle/>
          <a:p>
            <a:pPr>
              <a:lnSpc>
                <a:spcPct val="100000"/>
              </a:lnSpc>
            </a:pPr>
            <a:r>
              <a:rPr lang="en-US" sz="2600" b="1" dirty="0">
                <a:solidFill>
                  <a:srgbClr val="63BCCA"/>
                </a:solidFill>
                <a:latin typeface="MiSans" pitchFamily="34" charset="0"/>
                <a:ea typeface="MiSans" pitchFamily="34" charset="-122"/>
                <a:cs typeface="MiSans" pitchFamily="34" charset="-120"/>
              </a:rPr>
              <a:t>03</a:t>
            </a:r>
            <a:endParaRPr lang="en-US" sz="1600" dirty="0"/>
          </a:p>
        </p:txBody>
      </p:sp>
      <p:sp>
        <p:nvSpPr>
          <p:cNvPr id="24" name="Text 22"/>
          <p:cNvSpPr/>
          <p:nvPr/>
        </p:nvSpPr>
        <p:spPr>
          <a:xfrm>
            <a:off x="1648460" y="5026025"/>
            <a:ext cx="35826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Scalability</a:t>
            </a:r>
            <a:endParaRPr lang="en-US" sz="1600" dirty="0"/>
          </a:p>
        </p:txBody>
      </p:sp>
      <p:sp>
        <p:nvSpPr>
          <p:cNvPr id="25" name="Text 23"/>
          <p:cNvSpPr/>
          <p:nvPr/>
        </p:nvSpPr>
        <p:spPr>
          <a:xfrm>
            <a:off x="1099185" y="5327015"/>
            <a:ext cx="9998710" cy="848995"/>
          </a:xfrm>
          <a:prstGeom prst="rect">
            <a:avLst/>
          </a:prstGeom>
          <a:noFill/>
          <a:ln/>
        </p:spPr>
        <p:txBody>
          <a:bodyPr wrap="square" lIns="91440" tIns="45720" rIns="91440" bIns="45720" rtlCol="0" anchor="t"/>
          <a:lstStyle/>
          <a:p>
            <a:pPr>
              <a:lnSpc>
                <a:spcPct val="150000"/>
              </a:lnSpc>
            </a:pPr>
            <a:r>
              <a:rPr lang="en-US" sz="1400" dirty="0">
                <a:solidFill>
                  <a:srgbClr val="404040"/>
                </a:solidFill>
                <a:latin typeface="MiSans" pitchFamily="34" charset="0"/>
                <a:ea typeface="MiSans" pitchFamily="34" charset="-122"/>
                <a:cs typeface="MiSans" pitchFamily="34" charset="-120"/>
              </a:rPr>
              <a:t>The architecture is designed to support independent scaling of retrieval and generation services, enabling efficient deployment in various environments.</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00" y="3972560"/>
            <a:ext cx="3327400" cy="434975"/>
          </a:xfrm>
          <a:prstGeom prst="roundRect">
            <a:avLst>
              <a:gd name="adj" fmla="val 16667"/>
            </a:avLst>
          </a:prstGeom>
          <a:solidFill>
            <a:srgbClr val="63BCCA"/>
          </a:solidFill>
          <a:ln w="12700">
            <a:solidFill>
              <a:srgbClr val="AEB5C0"/>
            </a:solidFill>
            <a:prstDash val="solid"/>
          </a:ln>
        </p:spPr>
      </p:sp>
      <p:sp>
        <p:nvSpPr>
          <p:cNvPr id="3" name="Text 1"/>
          <p:cNvSpPr/>
          <p:nvPr/>
        </p:nvSpPr>
        <p:spPr>
          <a:xfrm>
            <a:off x="1079500" y="3972560"/>
            <a:ext cx="3327400" cy="43497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48005" y="5944235"/>
            <a:ext cx="1569085" cy="1478915"/>
          </a:xfrm>
          <a:prstGeom prst="ellipse">
            <a:avLst/>
          </a:prstGeom>
          <a:gradFill flip="none" rotWithShape="1">
            <a:gsLst>
              <a:gs pos="0">
                <a:srgbClr val="6EC0CE"/>
              </a:gs>
              <a:gs pos="100000">
                <a:srgbClr val="F6F8FD">
                  <a:alpha val="78000"/>
                </a:srgbClr>
              </a:gs>
            </a:gsLst>
            <a:lin ang="5400000" scaled="1"/>
          </a:gradFill>
          <a:ln/>
        </p:spPr>
      </p:sp>
      <p:sp>
        <p:nvSpPr>
          <p:cNvPr id="5" name="Text 3"/>
          <p:cNvSpPr/>
          <p:nvPr/>
        </p:nvSpPr>
        <p:spPr>
          <a:xfrm>
            <a:off x="-548005" y="5944235"/>
            <a:ext cx="156908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9420000">
            <a:off x="-590550" y="-811530"/>
            <a:ext cx="2007870" cy="1816735"/>
          </a:xfrm>
          <a:prstGeom prst="blockArc">
            <a:avLst>
              <a:gd name="adj1" fmla="val 10800000"/>
              <a:gd name="adj2" fmla="val 0"/>
              <a:gd name="adj3" fmla="val 25000"/>
            </a:avLst>
          </a:prstGeom>
          <a:gradFill flip="none" rotWithShape="1">
            <a:gsLst>
              <a:gs pos="0">
                <a:srgbClr val="D2EFF8"/>
              </a:gs>
              <a:gs pos="100000">
                <a:srgbClr val="F6F8FD">
                  <a:alpha val="78000"/>
                </a:srgbClr>
              </a:gs>
            </a:gsLst>
            <a:lin ang="5400000" scaled="1"/>
          </a:gradFill>
          <a:ln/>
        </p:spPr>
      </p:sp>
      <p:sp>
        <p:nvSpPr>
          <p:cNvPr id="7" name="Text 5"/>
          <p:cNvSpPr/>
          <p:nvPr/>
        </p:nvSpPr>
        <p:spPr>
          <a:xfrm rot="9420000">
            <a:off x="-590550" y="-811530"/>
            <a:ext cx="2007870" cy="181673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678815" y="864870"/>
            <a:ext cx="11056620" cy="438150"/>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Real-Time Query Processing</a:t>
            </a:r>
            <a:endParaRPr lang="en-US" sz="1600" dirty="0"/>
          </a:p>
        </p:txBody>
      </p:sp>
      <p:sp>
        <p:nvSpPr>
          <p:cNvPr id="9" name="Shape 7"/>
          <p:cNvSpPr/>
          <p:nvPr/>
        </p:nvSpPr>
        <p:spPr>
          <a:xfrm>
            <a:off x="6557010" y="3972560"/>
            <a:ext cx="3327400" cy="434975"/>
          </a:xfrm>
          <a:prstGeom prst="roundRect">
            <a:avLst>
              <a:gd name="adj" fmla="val 16667"/>
            </a:avLst>
          </a:prstGeom>
          <a:solidFill>
            <a:srgbClr val="63BCCA"/>
          </a:solidFill>
          <a:ln w="12700">
            <a:solidFill>
              <a:srgbClr val="AEB5C0"/>
            </a:solidFill>
            <a:prstDash val="solid"/>
          </a:ln>
        </p:spPr>
      </p:sp>
      <p:sp>
        <p:nvSpPr>
          <p:cNvPr id="10" name="Text 8"/>
          <p:cNvSpPr/>
          <p:nvPr/>
        </p:nvSpPr>
        <p:spPr>
          <a:xfrm>
            <a:off x="6557010" y="3972560"/>
            <a:ext cx="3327400" cy="43497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1079500" y="4020820"/>
            <a:ext cx="3175000" cy="339090"/>
          </a:xfrm>
          <a:prstGeom prst="rect">
            <a:avLst/>
          </a:prstGeom>
          <a:noFill/>
          <a:ln/>
        </p:spPr>
        <p:txBody>
          <a:bodyPr wrap="square" lIns="91440" tIns="45720" rIns="91440" bIns="45720" rtlCol="0" anchor="t"/>
          <a:lstStyle/>
          <a:p>
            <a:pPr>
              <a:lnSpc>
                <a:spcPct val="100000"/>
              </a:lnSpc>
            </a:pPr>
            <a:r>
              <a:rPr lang="en-US" sz="1800" dirty="0">
                <a:solidFill>
                  <a:srgbClr val="FFFFFF"/>
                </a:solidFill>
                <a:latin typeface="MiSans" pitchFamily="34" charset="0"/>
                <a:ea typeface="MiSans" pitchFamily="34" charset="-122"/>
                <a:cs typeface="MiSans" pitchFamily="34" charset="-120"/>
              </a:rPr>
              <a:t>Query Endpoint</a:t>
            </a:r>
            <a:endParaRPr lang="en-US" sz="1600" dirty="0"/>
          </a:p>
        </p:txBody>
      </p:sp>
      <p:sp>
        <p:nvSpPr>
          <p:cNvPr id="12" name="Text 10"/>
          <p:cNvSpPr/>
          <p:nvPr/>
        </p:nvSpPr>
        <p:spPr>
          <a:xfrm>
            <a:off x="1079500" y="4469765"/>
            <a:ext cx="5018405" cy="2101215"/>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User queries are processed via the FastAPI /query endpoint. The retrieval service embeds the query using the BGE model and performs a similarity search in ChromaDB.</a:t>
            </a:r>
            <a:endParaRPr lang="en-US" sz="1600" dirty="0">
              <a:solidFill>
                <a:srgbClr val="002060"/>
              </a:solidFill>
            </a:endParaRPr>
          </a:p>
        </p:txBody>
      </p:sp>
      <p:sp>
        <p:nvSpPr>
          <p:cNvPr id="13" name="Text 11"/>
          <p:cNvSpPr/>
          <p:nvPr/>
        </p:nvSpPr>
        <p:spPr>
          <a:xfrm>
            <a:off x="6557010" y="4020820"/>
            <a:ext cx="3175000" cy="339090"/>
          </a:xfrm>
          <a:prstGeom prst="rect">
            <a:avLst/>
          </a:prstGeom>
          <a:noFill/>
          <a:ln/>
        </p:spPr>
        <p:txBody>
          <a:bodyPr wrap="square" lIns="91440" tIns="45720" rIns="91440" bIns="45720" rtlCol="0" anchor="t"/>
          <a:lstStyle/>
          <a:p>
            <a:pPr>
              <a:lnSpc>
                <a:spcPct val="100000"/>
              </a:lnSpc>
            </a:pPr>
            <a:r>
              <a:rPr lang="en-US" sz="1800" dirty="0">
                <a:solidFill>
                  <a:srgbClr val="FFFFFF"/>
                </a:solidFill>
                <a:latin typeface="MiSans" pitchFamily="34" charset="0"/>
                <a:ea typeface="MiSans" pitchFamily="34" charset="-122"/>
                <a:cs typeface="MiSans" pitchFamily="34" charset="-120"/>
              </a:rPr>
              <a:t>Top-K Retrieval</a:t>
            </a:r>
            <a:endParaRPr lang="en-US" sz="1600" dirty="0"/>
          </a:p>
        </p:txBody>
      </p:sp>
      <p:sp>
        <p:nvSpPr>
          <p:cNvPr id="14" name="Text 12"/>
          <p:cNvSpPr/>
          <p:nvPr/>
        </p:nvSpPr>
        <p:spPr>
          <a:xfrm>
            <a:off x="6557010" y="4469765"/>
            <a:ext cx="5018405" cy="2101215"/>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The system retrieves the top-k (3-5) most relevant policy chunks based on cosine similarity. This ensures that the LLM receives the most pertinent context for generating an accurate response.</a:t>
            </a:r>
            <a:endParaRPr lang="en-US" sz="1600" dirty="0">
              <a:solidFill>
                <a:srgbClr val="002060"/>
              </a:solidFill>
            </a:endParaRPr>
          </a:p>
        </p:txBody>
      </p:sp>
      <p:pic>
        <p:nvPicPr>
          <p:cNvPr id="15" name="Image 0" descr="https://kimi-img.moonshot.cn/pub/slides/25-11-29-03:15:32-d4kv9l57vds4jngmml6g.png"/>
          <p:cNvPicPr>
            <a:picLocks noChangeAspect="1"/>
          </p:cNvPicPr>
          <p:nvPr/>
        </p:nvPicPr>
        <p:blipFill>
          <a:blip r:embed="rId3"/>
          <a:stretch>
            <a:fillRect/>
          </a:stretch>
        </p:blipFill>
        <p:spPr>
          <a:xfrm>
            <a:off x="236538" y="1449715"/>
            <a:ext cx="11575415" cy="2115435"/>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941" y="5944171"/>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547941" y="5944171"/>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586085" y="-788784"/>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5" name="Text 3"/>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78933" y="169608"/>
            <a:ext cx="10958309" cy="461010"/>
          </a:xfrm>
          <a:prstGeom prst="rect">
            <a:avLst/>
          </a:prstGeom>
          <a:noFill/>
          <a:ln/>
        </p:spPr>
        <p:txBody>
          <a:bodyPr wrap="square" lIns="91440" tIns="45720" rIns="91440" bIns="45720" rtlCol="0" anchor="t"/>
          <a:lstStyle/>
          <a:p>
            <a:pPr algn="ctr">
              <a:lnSpc>
                <a:spcPct val="100000"/>
              </a:lnSpc>
            </a:pPr>
            <a:r>
              <a:rPr lang="en-US" sz="2400" dirty="0">
                <a:solidFill>
                  <a:srgbClr val="63BCCA"/>
                </a:solidFill>
                <a:latin typeface="MiSans" pitchFamily="34" charset="0"/>
                <a:ea typeface="MiSans" pitchFamily="34" charset="-122"/>
                <a:cs typeface="MiSans" pitchFamily="34" charset="-120"/>
              </a:rPr>
              <a:t>Context Building Service</a:t>
            </a:r>
            <a:endParaRPr lang="en-US" sz="1600" dirty="0"/>
          </a:p>
        </p:txBody>
      </p:sp>
      <p:sp>
        <p:nvSpPr>
          <p:cNvPr id="7" name="Shape 5"/>
          <p:cNvSpPr/>
          <p:nvPr/>
        </p:nvSpPr>
        <p:spPr>
          <a:xfrm>
            <a:off x="10122535" y="-634619"/>
            <a:ext cx="2069465" cy="1583082"/>
          </a:xfrm>
          <a:prstGeom prst="ellipse">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8" name="Text 6"/>
          <p:cNvSpPr/>
          <p:nvPr/>
        </p:nvSpPr>
        <p:spPr>
          <a:xfrm>
            <a:off x="10122535" y="-634619"/>
            <a:ext cx="2069465" cy="1583082"/>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rot="16200000">
            <a:off x="6065849" y="-4358769"/>
            <a:ext cx="107758" cy="10881591"/>
          </a:xfrm>
          <a:prstGeom prst="rect">
            <a:avLst/>
          </a:prstGeom>
          <a:solidFill>
            <a:srgbClr val="80C8D8">
              <a:alpha val="50196"/>
            </a:srgbClr>
          </a:solidFill>
          <a:ln/>
        </p:spPr>
      </p:sp>
      <p:sp>
        <p:nvSpPr>
          <p:cNvPr id="10" name="Text 8"/>
          <p:cNvSpPr/>
          <p:nvPr/>
        </p:nvSpPr>
        <p:spPr>
          <a:xfrm rot="16200000">
            <a:off x="6065849" y="-4358769"/>
            <a:ext cx="107758" cy="1088159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2031482" y="779131"/>
            <a:ext cx="605790" cy="605790"/>
          </a:xfrm>
          <a:prstGeom prst="ellipse">
            <a:avLst/>
          </a:prstGeom>
          <a:solidFill>
            <a:srgbClr val="63BCCA">
              <a:alpha val="90196"/>
            </a:srgbClr>
          </a:solidFill>
          <a:ln/>
        </p:spPr>
      </p:sp>
      <p:sp>
        <p:nvSpPr>
          <p:cNvPr id="12" name="Text 10"/>
          <p:cNvSpPr/>
          <p:nvPr/>
        </p:nvSpPr>
        <p:spPr>
          <a:xfrm>
            <a:off x="2031482" y="779131"/>
            <a:ext cx="605790" cy="605790"/>
          </a:xfrm>
          <a:prstGeom prst="rect">
            <a:avLst/>
          </a:prstGeom>
          <a:noFill/>
          <a:ln/>
        </p:spPr>
        <p:txBody>
          <a:bodyPr wrap="square" lIns="45720" tIns="91440" rIns="91440" bIns="45720" rtlCol="0" anchor="ctr"/>
          <a:lstStyle/>
          <a:p>
            <a:pPr algn="ctr">
              <a:lnSpc>
                <a:spcPct val="100000"/>
              </a:lnSpc>
            </a:pPr>
            <a:r>
              <a:rPr lang="en-US" sz="1400" dirty="0">
                <a:solidFill>
                  <a:srgbClr val="FFFFFF"/>
                </a:solidFill>
                <a:latin typeface="MiSans" pitchFamily="34" charset="0"/>
                <a:ea typeface="MiSans" pitchFamily="34" charset="-122"/>
                <a:cs typeface="MiSans" pitchFamily="34" charset="-120"/>
              </a:rPr>
              <a:t>01</a:t>
            </a:r>
            <a:endParaRPr lang="en-US" sz="1600" dirty="0"/>
          </a:p>
        </p:txBody>
      </p:sp>
      <p:sp>
        <p:nvSpPr>
          <p:cNvPr id="13" name="Text 11"/>
          <p:cNvSpPr/>
          <p:nvPr/>
        </p:nvSpPr>
        <p:spPr>
          <a:xfrm>
            <a:off x="678933" y="3821975"/>
            <a:ext cx="2992120" cy="536406"/>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Context Preparation</a:t>
            </a:r>
            <a:endParaRPr lang="en-US" sz="1600" dirty="0"/>
          </a:p>
        </p:txBody>
      </p:sp>
      <p:sp>
        <p:nvSpPr>
          <p:cNvPr id="14" name="Text 12"/>
          <p:cNvSpPr/>
          <p:nvPr/>
        </p:nvSpPr>
        <p:spPr>
          <a:xfrm>
            <a:off x="755650" y="4073033"/>
            <a:ext cx="3311525" cy="1965817"/>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The context building service concatenates the retrieved policy chunks and manages token limits to ensure the LLM receives a clean and relevant input payload.</a:t>
            </a:r>
            <a:endParaRPr lang="en-US" sz="1600" dirty="0">
              <a:solidFill>
                <a:srgbClr val="002060"/>
              </a:solidFill>
            </a:endParaRPr>
          </a:p>
        </p:txBody>
      </p:sp>
      <p:sp>
        <p:nvSpPr>
          <p:cNvPr id="15" name="Shape 13"/>
          <p:cNvSpPr/>
          <p:nvPr/>
        </p:nvSpPr>
        <p:spPr>
          <a:xfrm>
            <a:off x="5716387" y="779131"/>
            <a:ext cx="605790" cy="605790"/>
          </a:xfrm>
          <a:prstGeom prst="ellipse">
            <a:avLst/>
          </a:prstGeom>
          <a:solidFill>
            <a:srgbClr val="63BCCA">
              <a:alpha val="90196"/>
            </a:srgbClr>
          </a:solidFill>
          <a:ln/>
        </p:spPr>
      </p:sp>
      <p:sp>
        <p:nvSpPr>
          <p:cNvPr id="16" name="Text 14"/>
          <p:cNvSpPr/>
          <p:nvPr/>
        </p:nvSpPr>
        <p:spPr>
          <a:xfrm>
            <a:off x="5716387" y="779131"/>
            <a:ext cx="605790" cy="605790"/>
          </a:xfrm>
          <a:prstGeom prst="rect">
            <a:avLst/>
          </a:prstGeom>
          <a:noFill/>
          <a:ln/>
        </p:spPr>
        <p:txBody>
          <a:bodyPr wrap="square" lIns="45720" tIns="91440" rIns="91440" bIns="45720" rtlCol="0" anchor="ctr"/>
          <a:lstStyle/>
          <a:p>
            <a:pPr algn="ctr">
              <a:lnSpc>
                <a:spcPct val="100000"/>
              </a:lnSpc>
            </a:pPr>
            <a:r>
              <a:rPr lang="en-US" sz="1400" dirty="0">
                <a:solidFill>
                  <a:srgbClr val="FFFFFF"/>
                </a:solidFill>
                <a:latin typeface="MiSans" pitchFamily="34" charset="0"/>
                <a:ea typeface="MiSans" pitchFamily="34" charset="-122"/>
                <a:cs typeface="MiSans" pitchFamily="34" charset="-120"/>
              </a:rPr>
              <a:t>02</a:t>
            </a:r>
            <a:endParaRPr lang="en-US" sz="1600" dirty="0"/>
          </a:p>
        </p:txBody>
      </p:sp>
      <p:sp>
        <p:nvSpPr>
          <p:cNvPr id="17" name="Text 15"/>
          <p:cNvSpPr/>
          <p:nvPr/>
        </p:nvSpPr>
        <p:spPr>
          <a:xfrm>
            <a:off x="4440555" y="3763645"/>
            <a:ext cx="2992120" cy="536406"/>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Metadata Integration</a:t>
            </a:r>
            <a:endParaRPr lang="en-US" sz="1600" dirty="0"/>
          </a:p>
        </p:txBody>
      </p:sp>
      <p:sp>
        <p:nvSpPr>
          <p:cNvPr id="18" name="Text 16"/>
          <p:cNvSpPr/>
          <p:nvPr/>
        </p:nvSpPr>
        <p:spPr>
          <a:xfrm>
            <a:off x="4440555" y="4073033"/>
            <a:ext cx="3311525" cy="1965817"/>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The service formats the context with metadata and relevance scores, providing a comprehensive input for the LLM. This step ensures that the response includes accurate citations.</a:t>
            </a:r>
            <a:endParaRPr lang="en-US" sz="1600" dirty="0">
              <a:solidFill>
                <a:srgbClr val="002060"/>
              </a:solidFill>
            </a:endParaRPr>
          </a:p>
        </p:txBody>
      </p:sp>
      <p:sp>
        <p:nvSpPr>
          <p:cNvPr id="19" name="Shape 17"/>
          <p:cNvSpPr/>
          <p:nvPr/>
        </p:nvSpPr>
        <p:spPr>
          <a:xfrm>
            <a:off x="9397482" y="796276"/>
            <a:ext cx="605790" cy="605790"/>
          </a:xfrm>
          <a:prstGeom prst="ellipse">
            <a:avLst/>
          </a:prstGeom>
          <a:solidFill>
            <a:srgbClr val="63BCCA">
              <a:alpha val="90196"/>
            </a:srgbClr>
          </a:solidFill>
          <a:ln/>
        </p:spPr>
      </p:sp>
      <p:sp>
        <p:nvSpPr>
          <p:cNvPr id="20" name="Text 18"/>
          <p:cNvSpPr/>
          <p:nvPr/>
        </p:nvSpPr>
        <p:spPr>
          <a:xfrm>
            <a:off x="9397482" y="796276"/>
            <a:ext cx="605790" cy="605790"/>
          </a:xfrm>
          <a:prstGeom prst="rect">
            <a:avLst/>
          </a:prstGeom>
          <a:noFill/>
          <a:ln/>
        </p:spPr>
        <p:txBody>
          <a:bodyPr wrap="square" lIns="45720" tIns="91440" rIns="91440" bIns="45720" rtlCol="0" anchor="ctr"/>
          <a:lstStyle/>
          <a:p>
            <a:pPr algn="ctr">
              <a:lnSpc>
                <a:spcPct val="100000"/>
              </a:lnSpc>
            </a:pPr>
            <a:r>
              <a:rPr lang="en-US" sz="1400" dirty="0">
                <a:solidFill>
                  <a:srgbClr val="FFFFFF"/>
                </a:solidFill>
                <a:latin typeface="MiSans" pitchFamily="34" charset="0"/>
                <a:ea typeface="MiSans" pitchFamily="34" charset="-122"/>
                <a:cs typeface="MiSans" pitchFamily="34" charset="-120"/>
              </a:rPr>
              <a:t>03</a:t>
            </a:r>
            <a:endParaRPr lang="en-US" sz="1600" dirty="0"/>
          </a:p>
        </p:txBody>
      </p:sp>
      <p:sp>
        <p:nvSpPr>
          <p:cNvPr id="21" name="Text 19"/>
          <p:cNvSpPr/>
          <p:nvPr/>
        </p:nvSpPr>
        <p:spPr>
          <a:xfrm>
            <a:off x="8121650" y="3780790"/>
            <a:ext cx="2992120" cy="536406"/>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Prompt Structuring</a:t>
            </a:r>
            <a:endParaRPr lang="en-US" sz="1600" dirty="0"/>
          </a:p>
        </p:txBody>
      </p:sp>
      <p:sp>
        <p:nvSpPr>
          <p:cNvPr id="22" name="Text 20"/>
          <p:cNvSpPr/>
          <p:nvPr/>
        </p:nvSpPr>
        <p:spPr>
          <a:xfrm>
            <a:off x="8121650" y="4090178"/>
            <a:ext cx="3311525" cy="1965817"/>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The final input payload is structured to include the user's question, retrieved context, and metadata, ensuring the LLM can generate a well-informed response.</a:t>
            </a:r>
            <a:endParaRPr lang="en-US" sz="1600" dirty="0">
              <a:solidFill>
                <a:srgbClr val="002060"/>
              </a:solidFill>
            </a:endParaRPr>
          </a:p>
        </p:txBody>
      </p:sp>
      <p:pic>
        <p:nvPicPr>
          <p:cNvPr id="23" name="Image 0" descr="https://kimi-img.moonshot.cn/pub/slides/25-11-29-03:36:38-d4kvjhg5jtdgri41r3j0.png"/>
          <p:cNvPicPr>
            <a:picLocks noChangeAspect="1"/>
          </p:cNvPicPr>
          <p:nvPr/>
        </p:nvPicPr>
        <p:blipFill>
          <a:blip r:embed="rId3"/>
          <a:stretch>
            <a:fillRect/>
          </a:stretch>
        </p:blipFill>
        <p:spPr>
          <a:xfrm>
            <a:off x="1118410" y="1543970"/>
            <a:ext cx="9221921" cy="2219675"/>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373221"/>
          </a:xfrm>
          <a:prstGeom prst="rect">
            <a:avLst/>
          </a:prstGeom>
          <a:gradFill flip="none" rotWithShape="1">
            <a:gsLst>
              <a:gs pos="0">
                <a:srgbClr val="F6F8FD"/>
              </a:gs>
              <a:gs pos="100000">
                <a:srgbClr val="90D0DF"/>
              </a:gs>
            </a:gsLst>
            <a:lin ang="5400000" scaled="1"/>
          </a:gradFill>
          <a:ln/>
        </p:spPr>
      </p:sp>
      <p:sp>
        <p:nvSpPr>
          <p:cNvPr id="3" name="Text 1"/>
          <p:cNvSpPr/>
          <p:nvPr/>
        </p:nvSpPr>
        <p:spPr>
          <a:xfrm>
            <a:off x="0" y="0"/>
            <a:ext cx="12249150" cy="37322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678089" y="1640417"/>
            <a:ext cx="1703917"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Calibri" pitchFamily="34" charset="0"/>
                <a:ea typeface="Calibri" pitchFamily="34" charset="-122"/>
                <a:cs typeface="Calibri" pitchFamily="34" charset="-120"/>
              </a:rPr>
              <a:t> </a:t>
            </a:r>
            <a:endParaRPr lang="en-US" sz="1600" dirty="0"/>
          </a:p>
        </p:txBody>
      </p:sp>
      <p:sp>
        <p:nvSpPr>
          <p:cNvPr id="5" name="Text 3"/>
          <p:cNvSpPr/>
          <p:nvPr/>
        </p:nvSpPr>
        <p:spPr>
          <a:xfrm>
            <a:off x="192782" y="526528"/>
            <a:ext cx="2674531" cy="530324"/>
          </a:xfrm>
          <a:prstGeom prst="rect">
            <a:avLst/>
          </a:prstGeom>
          <a:noFill/>
          <a:ln/>
        </p:spPr>
        <p:txBody>
          <a:bodyPr wrap="square" lIns="91440" tIns="45720" rIns="91440" bIns="45720" rtlCol="0" anchor="t"/>
          <a:lstStyle/>
          <a:p>
            <a:pPr>
              <a:lnSpc>
                <a:spcPct val="100000"/>
              </a:lnSpc>
            </a:pPr>
            <a:r>
              <a:rPr lang="en-US" sz="3600" b="1" dirty="0">
                <a:solidFill>
                  <a:srgbClr val="002060"/>
                </a:solidFill>
                <a:latin typeface="MiSans" pitchFamily="34" charset="0"/>
                <a:ea typeface="MiSans" pitchFamily="34" charset="-122"/>
                <a:cs typeface="MiSans" pitchFamily="34" charset="-120"/>
              </a:rPr>
              <a:t>CONTENT</a:t>
            </a:r>
            <a:endParaRPr lang="en-US" sz="1600" dirty="0">
              <a:solidFill>
                <a:srgbClr val="002060"/>
              </a:solidFill>
            </a:endParaRPr>
          </a:p>
        </p:txBody>
      </p:sp>
      <p:sp>
        <p:nvSpPr>
          <p:cNvPr id="6" name="Text 4"/>
          <p:cNvSpPr/>
          <p:nvPr/>
        </p:nvSpPr>
        <p:spPr>
          <a:xfrm>
            <a:off x="4986576" y="1271085"/>
            <a:ext cx="1703655" cy="400110"/>
          </a:xfrm>
          <a:prstGeom prst="rect">
            <a:avLst/>
          </a:prstGeom>
          <a:noFill/>
          <a:ln/>
        </p:spPr>
        <p:txBody>
          <a:bodyPr wrap="square" lIns="91440" tIns="45720" rIns="91440" bIns="45720" rtlCol="0" anchor="t">
            <a:spAutoFit/>
          </a:bodyPr>
          <a:lstStyle/>
          <a:p>
            <a:pPr>
              <a:lnSpc>
                <a:spcPct val="100000"/>
              </a:lnSpc>
            </a:pPr>
            <a:r>
              <a:rPr lang="en-US" sz="2000" b="1" dirty="0">
                <a:solidFill>
                  <a:srgbClr val="002060"/>
                </a:solidFill>
                <a:latin typeface="MiSans" pitchFamily="34" charset="0"/>
                <a:ea typeface="MiSans" pitchFamily="34" charset="-122"/>
                <a:cs typeface="MiSans" pitchFamily="34" charset="-120"/>
              </a:rPr>
              <a:t>01</a:t>
            </a:r>
            <a:endParaRPr lang="en-US" sz="2000" dirty="0">
              <a:solidFill>
                <a:srgbClr val="002060"/>
              </a:solidFill>
            </a:endParaRPr>
          </a:p>
        </p:txBody>
      </p:sp>
      <p:sp>
        <p:nvSpPr>
          <p:cNvPr id="7" name="Text 5"/>
          <p:cNvSpPr/>
          <p:nvPr/>
        </p:nvSpPr>
        <p:spPr>
          <a:xfrm>
            <a:off x="5957541" y="1230207"/>
            <a:ext cx="4388991" cy="584835"/>
          </a:xfrm>
          <a:prstGeom prst="rect">
            <a:avLst/>
          </a:prstGeom>
          <a:noFill/>
          <a:ln/>
        </p:spPr>
        <p:txBody>
          <a:bodyPr wrap="square" lIns="91440" tIns="45720" rIns="91440" bIns="45720" rtlCol="0" anchor="t"/>
          <a:lstStyle/>
          <a:p>
            <a:pPr>
              <a:lnSpc>
                <a:spcPct val="100000"/>
              </a:lnSpc>
            </a:pPr>
            <a:r>
              <a:rPr lang="en-US" sz="2000" dirty="0">
                <a:solidFill>
                  <a:srgbClr val="002060"/>
                </a:solidFill>
                <a:latin typeface="MiSans" pitchFamily="34" charset="0"/>
                <a:ea typeface="MiSans" pitchFamily="34" charset="-122"/>
                <a:cs typeface="MiSans" pitchFamily="34" charset="-120"/>
              </a:rPr>
              <a:t>RAG Foundation</a:t>
            </a:r>
            <a:endParaRPr lang="en-US" sz="2000" dirty="0">
              <a:solidFill>
                <a:srgbClr val="002060"/>
              </a:solidFill>
            </a:endParaRPr>
          </a:p>
        </p:txBody>
      </p:sp>
      <p:sp>
        <p:nvSpPr>
          <p:cNvPr id="8" name="Text 6"/>
          <p:cNvSpPr/>
          <p:nvPr/>
        </p:nvSpPr>
        <p:spPr>
          <a:xfrm>
            <a:off x="4986655" y="1954173"/>
            <a:ext cx="1703655" cy="400110"/>
          </a:xfrm>
          <a:prstGeom prst="rect">
            <a:avLst/>
          </a:prstGeom>
          <a:noFill/>
          <a:ln/>
        </p:spPr>
        <p:txBody>
          <a:bodyPr wrap="square" lIns="91440" tIns="45720" rIns="91440" bIns="45720" rtlCol="0" anchor="t">
            <a:spAutoFit/>
          </a:bodyPr>
          <a:lstStyle/>
          <a:p>
            <a:pPr>
              <a:lnSpc>
                <a:spcPct val="100000"/>
              </a:lnSpc>
            </a:pPr>
            <a:r>
              <a:rPr lang="en-US" sz="2000" b="1" dirty="0">
                <a:solidFill>
                  <a:srgbClr val="002060"/>
                </a:solidFill>
                <a:latin typeface="MiSans" pitchFamily="34" charset="0"/>
                <a:ea typeface="MiSans" pitchFamily="34" charset="-122"/>
                <a:cs typeface="MiSans" pitchFamily="34" charset="-120"/>
              </a:rPr>
              <a:t>02</a:t>
            </a:r>
            <a:endParaRPr lang="en-US" sz="2000" dirty="0">
              <a:solidFill>
                <a:srgbClr val="002060"/>
              </a:solidFill>
            </a:endParaRPr>
          </a:p>
        </p:txBody>
      </p:sp>
      <p:sp>
        <p:nvSpPr>
          <p:cNvPr id="9" name="Text 7"/>
          <p:cNvSpPr/>
          <p:nvPr/>
        </p:nvSpPr>
        <p:spPr>
          <a:xfrm>
            <a:off x="5957541" y="1923336"/>
            <a:ext cx="4388991" cy="584835"/>
          </a:xfrm>
          <a:prstGeom prst="rect">
            <a:avLst/>
          </a:prstGeom>
          <a:noFill/>
          <a:ln/>
        </p:spPr>
        <p:txBody>
          <a:bodyPr wrap="square" lIns="91440" tIns="45720" rIns="91440" bIns="45720" rtlCol="0" anchor="t"/>
          <a:lstStyle/>
          <a:p>
            <a:pPr>
              <a:lnSpc>
                <a:spcPct val="100000"/>
              </a:lnSpc>
            </a:pPr>
            <a:r>
              <a:rPr lang="en-US" sz="2000" dirty="0">
                <a:solidFill>
                  <a:srgbClr val="002060"/>
                </a:solidFill>
                <a:latin typeface="MiSans" pitchFamily="34" charset="0"/>
                <a:ea typeface="MiSans" pitchFamily="34" charset="-122"/>
                <a:cs typeface="MiSans" pitchFamily="34" charset="-120"/>
              </a:rPr>
              <a:t>Core GenAI Components</a:t>
            </a:r>
            <a:endParaRPr lang="en-US" sz="2000" dirty="0">
              <a:solidFill>
                <a:srgbClr val="002060"/>
              </a:solidFill>
            </a:endParaRPr>
          </a:p>
        </p:txBody>
      </p:sp>
      <p:sp>
        <p:nvSpPr>
          <p:cNvPr id="10" name="Text 8"/>
          <p:cNvSpPr/>
          <p:nvPr/>
        </p:nvSpPr>
        <p:spPr>
          <a:xfrm>
            <a:off x="4986655" y="2666828"/>
            <a:ext cx="1703655" cy="400110"/>
          </a:xfrm>
          <a:prstGeom prst="rect">
            <a:avLst/>
          </a:prstGeom>
          <a:noFill/>
          <a:ln/>
        </p:spPr>
        <p:txBody>
          <a:bodyPr wrap="square" lIns="91440" tIns="45720" rIns="91440" bIns="45720" rtlCol="0" anchor="t">
            <a:spAutoFit/>
          </a:bodyPr>
          <a:lstStyle/>
          <a:p>
            <a:pPr>
              <a:lnSpc>
                <a:spcPct val="100000"/>
              </a:lnSpc>
            </a:pPr>
            <a:r>
              <a:rPr lang="en-US" sz="2000" b="1" dirty="0">
                <a:solidFill>
                  <a:srgbClr val="002060"/>
                </a:solidFill>
                <a:latin typeface="MiSans" pitchFamily="34" charset="0"/>
                <a:ea typeface="MiSans" pitchFamily="34" charset="-122"/>
                <a:cs typeface="MiSans" pitchFamily="34" charset="-120"/>
              </a:rPr>
              <a:t>03</a:t>
            </a:r>
            <a:endParaRPr lang="en-US" sz="2000" dirty="0">
              <a:solidFill>
                <a:srgbClr val="002060"/>
              </a:solidFill>
            </a:endParaRPr>
          </a:p>
        </p:txBody>
      </p:sp>
      <p:sp>
        <p:nvSpPr>
          <p:cNvPr id="11" name="Text 9"/>
          <p:cNvSpPr/>
          <p:nvPr/>
        </p:nvSpPr>
        <p:spPr>
          <a:xfrm>
            <a:off x="5957462" y="2635991"/>
            <a:ext cx="4388991" cy="584835"/>
          </a:xfrm>
          <a:prstGeom prst="rect">
            <a:avLst/>
          </a:prstGeom>
          <a:noFill/>
          <a:ln/>
        </p:spPr>
        <p:txBody>
          <a:bodyPr wrap="square" lIns="91440" tIns="45720" rIns="91440" bIns="45720" rtlCol="0" anchor="t"/>
          <a:lstStyle/>
          <a:p>
            <a:pPr>
              <a:lnSpc>
                <a:spcPct val="100000"/>
              </a:lnSpc>
            </a:pPr>
            <a:r>
              <a:rPr lang="en-US" sz="2000" dirty="0">
                <a:solidFill>
                  <a:srgbClr val="002060"/>
                </a:solidFill>
                <a:latin typeface="MiSans" pitchFamily="34" charset="0"/>
                <a:ea typeface="MiSans" pitchFamily="34" charset="-122"/>
                <a:cs typeface="MiSans" pitchFamily="34" charset="-120"/>
              </a:rPr>
              <a:t>Data Ingestion &amp; Indexing</a:t>
            </a:r>
            <a:endParaRPr lang="en-US" sz="2000" dirty="0">
              <a:solidFill>
                <a:srgbClr val="002060"/>
              </a:solidFill>
            </a:endParaRPr>
          </a:p>
        </p:txBody>
      </p:sp>
      <p:sp>
        <p:nvSpPr>
          <p:cNvPr id="12" name="Text 10"/>
          <p:cNvSpPr/>
          <p:nvPr/>
        </p:nvSpPr>
        <p:spPr>
          <a:xfrm>
            <a:off x="4986655" y="3297088"/>
            <a:ext cx="1703655" cy="400110"/>
          </a:xfrm>
          <a:prstGeom prst="rect">
            <a:avLst/>
          </a:prstGeom>
          <a:noFill/>
          <a:ln/>
        </p:spPr>
        <p:txBody>
          <a:bodyPr wrap="square" lIns="91440" tIns="45720" rIns="91440" bIns="45720" rtlCol="0" anchor="t">
            <a:spAutoFit/>
          </a:bodyPr>
          <a:lstStyle/>
          <a:p>
            <a:pPr>
              <a:lnSpc>
                <a:spcPct val="100000"/>
              </a:lnSpc>
            </a:pPr>
            <a:r>
              <a:rPr lang="en-US" sz="2000" b="1" dirty="0">
                <a:solidFill>
                  <a:srgbClr val="002060"/>
                </a:solidFill>
                <a:latin typeface="MiSans" pitchFamily="34" charset="0"/>
                <a:ea typeface="MiSans" pitchFamily="34" charset="-122"/>
                <a:cs typeface="MiSans" pitchFamily="34" charset="-120"/>
              </a:rPr>
              <a:t>04</a:t>
            </a:r>
            <a:endParaRPr lang="en-US" sz="2000" dirty="0">
              <a:solidFill>
                <a:srgbClr val="002060"/>
              </a:solidFill>
            </a:endParaRPr>
          </a:p>
        </p:txBody>
      </p:sp>
      <p:sp>
        <p:nvSpPr>
          <p:cNvPr id="13" name="Text 11"/>
          <p:cNvSpPr/>
          <p:nvPr/>
        </p:nvSpPr>
        <p:spPr>
          <a:xfrm>
            <a:off x="5957541" y="3266251"/>
            <a:ext cx="4388991" cy="584835"/>
          </a:xfrm>
          <a:prstGeom prst="rect">
            <a:avLst/>
          </a:prstGeom>
          <a:noFill/>
          <a:ln/>
        </p:spPr>
        <p:txBody>
          <a:bodyPr wrap="square" lIns="91440" tIns="45720" rIns="91440" bIns="45720" rtlCol="0" anchor="t"/>
          <a:lstStyle/>
          <a:p>
            <a:pPr>
              <a:lnSpc>
                <a:spcPct val="100000"/>
              </a:lnSpc>
            </a:pPr>
            <a:r>
              <a:rPr lang="en-US" sz="2000" dirty="0">
                <a:solidFill>
                  <a:srgbClr val="002060"/>
                </a:solidFill>
                <a:latin typeface="MiSans" pitchFamily="34" charset="0"/>
                <a:ea typeface="MiSans" pitchFamily="34" charset="-122"/>
                <a:cs typeface="MiSans" pitchFamily="34" charset="-120"/>
              </a:rPr>
              <a:t>Retrieval &amp; Generation Services</a:t>
            </a:r>
            <a:endParaRPr lang="en-US" sz="2000" dirty="0">
              <a:solidFill>
                <a:srgbClr val="002060"/>
              </a:solidFill>
            </a:endParaRPr>
          </a:p>
        </p:txBody>
      </p:sp>
      <p:sp>
        <p:nvSpPr>
          <p:cNvPr id="14" name="Text 12"/>
          <p:cNvSpPr/>
          <p:nvPr/>
        </p:nvSpPr>
        <p:spPr>
          <a:xfrm>
            <a:off x="4986576" y="3853064"/>
            <a:ext cx="1703655" cy="400110"/>
          </a:xfrm>
          <a:prstGeom prst="rect">
            <a:avLst/>
          </a:prstGeom>
          <a:noFill/>
          <a:ln/>
        </p:spPr>
        <p:txBody>
          <a:bodyPr wrap="square" lIns="91440" tIns="45720" rIns="91440" bIns="45720" rtlCol="0" anchor="t">
            <a:spAutoFit/>
          </a:bodyPr>
          <a:lstStyle/>
          <a:p>
            <a:pPr>
              <a:lnSpc>
                <a:spcPct val="100000"/>
              </a:lnSpc>
            </a:pPr>
            <a:r>
              <a:rPr lang="en-US" sz="2000" b="1" dirty="0">
                <a:solidFill>
                  <a:srgbClr val="002060"/>
                </a:solidFill>
                <a:latin typeface="MiSans" pitchFamily="34" charset="0"/>
                <a:ea typeface="MiSans" pitchFamily="34" charset="-122"/>
                <a:cs typeface="MiSans" pitchFamily="34" charset="-120"/>
              </a:rPr>
              <a:t>05</a:t>
            </a:r>
            <a:endParaRPr lang="en-US" sz="2000" dirty="0">
              <a:solidFill>
                <a:srgbClr val="002060"/>
              </a:solidFill>
            </a:endParaRPr>
          </a:p>
        </p:txBody>
      </p:sp>
      <p:sp>
        <p:nvSpPr>
          <p:cNvPr id="15" name="Text 13"/>
          <p:cNvSpPr/>
          <p:nvPr/>
        </p:nvSpPr>
        <p:spPr>
          <a:xfrm>
            <a:off x="5957462" y="3853064"/>
            <a:ext cx="4388991" cy="584835"/>
          </a:xfrm>
          <a:prstGeom prst="rect">
            <a:avLst/>
          </a:prstGeom>
          <a:noFill/>
          <a:ln/>
        </p:spPr>
        <p:txBody>
          <a:bodyPr wrap="square" lIns="91440" tIns="45720" rIns="91440" bIns="45720" rtlCol="0" anchor="t"/>
          <a:lstStyle/>
          <a:p>
            <a:pPr>
              <a:lnSpc>
                <a:spcPct val="100000"/>
              </a:lnSpc>
            </a:pPr>
            <a:r>
              <a:rPr lang="en-US" sz="2000" dirty="0">
                <a:solidFill>
                  <a:srgbClr val="002060"/>
                </a:solidFill>
                <a:latin typeface="MiSans" pitchFamily="34" charset="0"/>
                <a:ea typeface="MiSans" pitchFamily="34" charset="-122"/>
                <a:cs typeface="MiSans" pitchFamily="34" charset="-120"/>
              </a:rPr>
              <a:t>Deployment &amp; Architecture</a:t>
            </a:r>
            <a:endParaRPr lang="en-US" sz="2000" dirty="0">
              <a:solidFill>
                <a:srgbClr val="002060"/>
              </a:solidFill>
            </a:endParaRPr>
          </a:p>
        </p:txBody>
      </p:sp>
      <p:sp>
        <p:nvSpPr>
          <p:cNvPr id="17" name="Rectangle 16"/>
          <p:cNvSpPr/>
          <p:nvPr/>
        </p:nvSpPr>
        <p:spPr>
          <a:xfrm>
            <a:off x="6095999" y="4437899"/>
            <a:ext cx="3446777" cy="400110"/>
          </a:xfrm>
          <a:prstGeom prst="rect">
            <a:avLst/>
          </a:prstGeom>
        </p:spPr>
        <p:txBody>
          <a:bodyPr wrap="none">
            <a:spAutoFit/>
          </a:bodyPr>
          <a:lstStyle/>
          <a:p>
            <a:pPr>
              <a:lnSpc>
                <a:spcPct val="100000"/>
              </a:lnSpc>
            </a:pPr>
            <a:r>
              <a:rPr lang="en-US" sz="2000" dirty="0" smtClean="0">
                <a:solidFill>
                  <a:srgbClr val="002060"/>
                </a:solidFill>
                <a:latin typeface="MiSans" pitchFamily="34" charset="0"/>
                <a:ea typeface="MiSans" pitchFamily="34" charset="-122"/>
                <a:cs typeface="MiSans" pitchFamily="34" charset="-120"/>
              </a:rPr>
              <a:t>Evaluation &amp; Benchmarking</a:t>
            </a:r>
            <a:endParaRPr lang="en-US" sz="2000" dirty="0">
              <a:solidFill>
                <a:srgbClr val="002060"/>
              </a:solidFill>
            </a:endParaRPr>
          </a:p>
        </p:txBody>
      </p:sp>
      <p:sp>
        <p:nvSpPr>
          <p:cNvPr id="18" name="Rectangle 17"/>
          <p:cNvSpPr/>
          <p:nvPr/>
        </p:nvSpPr>
        <p:spPr>
          <a:xfrm>
            <a:off x="4986576" y="4437899"/>
            <a:ext cx="503664" cy="400110"/>
          </a:xfrm>
          <a:prstGeom prst="rect">
            <a:avLst/>
          </a:prstGeom>
        </p:spPr>
        <p:txBody>
          <a:bodyPr wrap="none">
            <a:spAutoFit/>
          </a:bodyPr>
          <a:lstStyle/>
          <a:p>
            <a:pPr>
              <a:lnSpc>
                <a:spcPct val="100000"/>
              </a:lnSpc>
            </a:pPr>
            <a:r>
              <a:rPr lang="en-US" sz="2000" b="1" dirty="0" smtClean="0">
                <a:solidFill>
                  <a:srgbClr val="002060"/>
                </a:solidFill>
                <a:latin typeface="MiSans" pitchFamily="34" charset="0"/>
                <a:ea typeface="MiSans" pitchFamily="34" charset="-122"/>
                <a:cs typeface="MiSans" pitchFamily="34" charset="-120"/>
              </a:rPr>
              <a:t>06</a:t>
            </a:r>
            <a:endParaRPr lang="en-US" sz="2000" dirty="0">
              <a:solidFill>
                <a:srgbClr val="002060"/>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584815" y="5872480"/>
            <a:ext cx="2082165" cy="2082165"/>
          </a:xfrm>
          <a:prstGeom prst="blockArc">
            <a:avLst>
              <a:gd name="adj1" fmla="val 10800000"/>
              <a:gd name="adj2" fmla="val 0"/>
              <a:gd name="adj3" fmla="val 25000"/>
            </a:avLst>
          </a:prstGeom>
          <a:gradFill flip="none" rotWithShape="1">
            <a:gsLst>
              <a:gs pos="0">
                <a:srgbClr val="6EC0CE">
                  <a:alpha val="53000"/>
                </a:srgbClr>
              </a:gs>
              <a:gs pos="100000">
                <a:srgbClr val="F6F8FD">
                  <a:alpha val="78000"/>
                </a:srgbClr>
              </a:gs>
            </a:gsLst>
            <a:lin ang="5400000" scaled="1"/>
          </a:gradFill>
          <a:ln/>
        </p:spPr>
      </p:sp>
      <p:sp>
        <p:nvSpPr>
          <p:cNvPr id="3" name="Text 1"/>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778000" y="2076450"/>
            <a:ext cx="8953500" cy="3636645"/>
          </a:xfrm>
          <a:prstGeom prst="roundRect">
            <a:avLst>
              <a:gd name="adj" fmla="val 16667"/>
            </a:avLst>
          </a:prstGeom>
          <a:solidFill>
            <a:srgbClr val="E4F3F7"/>
          </a:solidFill>
          <a:ln/>
        </p:spPr>
      </p:sp>
      <p:sp>
        <p:nvSpPr>
          <p:cNvPr id="5" name="Text 3"/>
          <p:cNvSpPr/>
          <p:nvPr/>
        </p:nvSpPr>
        <p:spPr>
          <a:xfrm>
            <a:off x="1778000" y="2076450"/>
            <a:ext cx="8953500" cy="363664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2371090" y="2588578"/>
            <a:ext cx="10418445" cy="438150"/>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Prompt Engineering Against Hallucination</a:t>
            </a:r>
            <a:endParaRPr lang="en-US" sz="1600" dirty="0"/>
          </a:p>
        </p:txBody>
      </p:sp>
      <p:sp>
        <p:nvSpPr>
          <p:cNvPr id="7" name="Shape 5"/>
          <p:cNvSpPr/>
          <p:nvPr/>
        </p:nvSpPr>
        <p:spPr>
          <a:xfrm rot="1800000">
            <a:off x="-2201768" y="4743937"/>
            <a:ext cx="4659691" cy="4659691"/>
          </a:xfrm>
          <a:prstGeom prst="blockArc">
            <a:avLst>
              <a:gd name="adj1" fmla="val 10800000"/>
              <a:gd name="adj2" fmla="val 0"/>
              <a:gd name="adj3" fmla="val 25000"/>
            </a:avLst>
          </a:prstGeom>
          <a:gradFill flip="none" rotWithShape="1">
            <a:gsLst>
              <a:gs pos="0">
                <a:srgbClr val="6EC0CE">
                  <a:alpha val="53000"/>
                </a:srgbClr>
              </a:gs>
              <a:gs pos="100000">
                <a:srgbClr val="F6F8FD">
                  <a:alpha val="78000"/>
                </a:srgbClr>
              </a:gs>
            </a:gsLst>
            <a:lin ang="5400000" scaled="1"/>
          </a:gradFill>
          <a:ln/>
        </p:spPr>
      </p:sp>
      <p:sp>
        <p:nvSpPr>
          <p:cNvPr id="8" name="Text 6"/>
          <p:cNvSpPr/>
          <p:nvPr/>
        </p:nvSpPr>
        <p:spPr>
          <a:xfrm rot="1800000">
            <a:off x="-2201768" y="4743937"/>
            <a:ext cx="4659691" cy="4659691"/>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7"/>
          <p:cNvSpPr/>
          <p:nvPr/>
        </p:nvSpPr>
        <p:spPr>
          <a:xfrm>
            <a:off x="2355215" y="3436938"/>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Prompt Instructions</a:t>
            </a:r>
            <a:endParaRPr lang="en-US" sz="1600" dirty="0"/>
          </a:p>
        </p:txBody>
      </p:sp>
      <p:sp>
        <p:nvSpPr>
          <p:cNvPr id="10" name="Text 8"/>
          <p:cNvSpPr/>
          <p:nvPr/>
        </p:nvSpPr>
        <p:spPr>
          <a:xfrm>
            <a:off x="2371090" y="3891280"/>
            <a:ext cx="7767320" cy="1739900"/>
          </a:xfrm>
          <a:prstGeom prst="rect">
            <a:avLst/>
          </a:prstGeom>
          <a:noFill/>
          <a:ln/>
        </p:spPr>
        <p:txBody>
          <a:bodyPr wrap="square" lIns="91440" tIns="45720" rIns="91440" bIns="45720" rtlCol="0" anchor="t"/>
          <a:lstStyle/>
          <a:p>
            <a:pPr>
              <a:lnSpc>
                <a:spcPct val="150000"/>
              </a:lnSpc>
            </a:pPr>
            <a:r>
              <a:rPr lang="en-US" sz="1800" dirty="0">
                <a:solidFill>
                  <a:srgbClr val="002060"/>
                </a:solidFill>
                <a:latin typeface="MiSans" pitchFamily="34" charset="0"/>
                <a:ea typeface="MiSans" pitchFamily="34" charset="-122"/>
                <a:cs typeface="MiSans" pitchFamily="34" charset="-120"/>
              </a:rPr>
              <a:t>The prompt engineering service injects strict instructions into the system prompt, instructing the LLM to answer only from the provided context and to admit uncertainty if the answer is not found.</a:t>
            </a:r>
            <a:endParaRPr lang="en-US" sz="1600" dirty="0">
              <a:solidFill>
                <a:srgbClr val="002060"/>
              </a:solidFil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9480519" y="-875030"/>
            <a:ext cx="4990465" cy="4990465"/>
          </a:xfrm>
          <a:prstGeom prst="ellipse">
            <a:avLst/>
          </a:prstGeom>
          <a:gradFill flip="none" rotWithShape="1">
            <a:gsLst>
              <a:gs pos="0">
                <a:srgbClr val="6EC0CE"/>
              </a:gs>
              <a:gs pos="100000">
                <a:srgbClr val="F6F8FD">
                  <a:alpha val="78000"/>
                </a:srgbClr>
              </a:gs>
            </a:gsLst>
            <a:lin ang="5400000" scaled="1"/>
          </a:gradFill>
          <a:ln/>
        </p:spPr>
      </p:sp>
      <p:sp>
        <p:nvSpPr>
          <p:cNvPr id="3" name="Text 1"/>
          <p:cNvSpPr/>
          <p:nvPr/>
        </p:nvSpPr>
        <p:spPr>
          <a:xfrm>
            <a:off x="9480519" y="-875030"/>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3633470" y="5574665"/>
            <a:ext cx="9527540" cy="311150"/>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5" name="Shape 3"/>
          <p:cNvSpPr/>
          <p:nvPr/>
        </p:nvSpPr>
        <p:spPr>
          <a:xfrm>
            <a:off x="10584815" y="5872480"/>
            <a:ext cx="2082165" cy="2082165"/>
          </a:xfrm>
          <a:prstGeom prst="blockArc">
            <a:avLst>
              <a:gd name="adj1" fmla="val 10800000"/>
              <a:gd name="adj2" fmla="val 0"/>
              <a:gd name="adj3" fmla="val 25000"/>
            </a:avLst>
          </a:prstGeom>
          <a:solidFill>
            <a:srgbClr val="85CADB"/>
          </a:solidFill>
          <a:ln/>
        </p:spPr>
      </p:sp>
      <p:sp>
        <p:nvSpPr>
          <p:cNvPr id="6" name="Text 4"/>
          <p:cNvSpPr/>
          <p:nvPr/>
        </p:nvSpPr>
        <p:spPr>
          <a:xfrm>
            <a:off x="10584815" y="5872480"/>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542014" y="3650615"/>
            <a:ext cx="5359041" cy="3136383"/>
          </a:xfrm>
          <a:prstGeom prst="roundRect">
            <a:avLst>
              <a:gd name="adj" fmla="val 16667"/>
            </a:avLst>
          </a:prstGeom>
          <a:solidFill>
            <a:srgbClr val="E4F3F7"/>
          </a:solidFill>
          <a:ln/>
        </p:spPr>
      </p:sp>
      <p:sp>
        <p:nvSpPr>
          <p:cNvPr id="8" name="Text 6"/>
          <p:cNvSpPr/>
          <p:nvPr/>
        </p:nvSpPr>
        <p:spPr>
          <a:xfrm>
            <a:off x="542014" y="3650615"/>
            <a:ext cx="5359041" cy="3136383"/>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7"/>
          <p:cNvSpPr/>
          <p:nvPr/>
        </p:nvSpPr>
        <p:spPr>
          <a:xfrm>
            <a:off x="388737" y="116791"/>
            <a:ext cx="10418445" cy="438150"/>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LLM Client Configuration</a:t>
            </a:r>
            <a:endParaRPr lang="en-US" sz="1600" dirty="0"/>
          </a:p>
        </p:txBody>
      </p:sp>
      <p:sp>
        <p:nvSpPr>
          <p:cNvPr id="10" name="Shape 8"/>
          <p:cNvSpPr/>
          <p:nvPr/>
        </p:nvSpPr>
        <p:spPr>
          <a:xfrm>
            <a:off x="6266856" y="3650615"/>
            <a:ext cx="5359041" cy="3136384"/>
          </a:xfrm>
          <a:prstGeom prst="roundRect">
            <a:avLst>
              <a:gd name="adj" fmla="val 16667"/>
            </a:avLst>
          </a:prstGeom>
          <a:solidFill>
            <a:srgbClr val="E4F3F7"/>
          </a:solidFill>
          <a:ln/>
        </p:spPr>
      </p:sp>
      <p:sp>
        <p:nvSpPr>
          <p:cNvPr id="11" name="Text 9"/>
          <p:cNvSpPr/>
          <p:nvPr/>
        </p:nvSpPr>
        <p:spPr>
          <a:xfrm>
            <a:off x="6266856" y="3650615"/>
            <a:ext cx="5359041" cy="3136384"/>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995285" y="3776345"/>
            <a:ext cx="401701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LLM Initialization</a:t>
            </a:r>
            <a:endParaRPr lang="en-US" sz="1600" dirty="0"/>
          </a:p>
        </p:txBody>
      </p:sp>
      <p:sp>
        <p:nvSpPr>
          <p:cNvPr id="13" name="Text 11"/>
          <p:cNvSpPr/>
          <p:nvPr/>
        </p:nvSpPr>
        <p:spPr>
          <a:xfrm>
            <a:off x="910590" y="4115435"/>
            <a:ext cx="4990465" cy="1857375"/>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The LLM is </a:t>
            </a:r>
            <a:r>
              <a:rPr lang="en-US" sz="1600" dirty="0" smtClean="0">
                <a:solidFill>
                  <a:srgbClr val="002060"/>
                </a:solidFill>
                <a:latin typeface="MiSans" pitchFamily="34" charset="0"/>
                <a:ea typeface="MiSans" pitchFamily="34" charset="-122"/>
                <a:cs typeface="MiSans" pitchFamily="34" charset="-120"/>
              </a:rPr>
              <a:t>initialized </a:t>
            </a:r>
            <a:r>
              <a:rPr lang="en-US" sz="1600" dirty="0">
                <a:solidFill>
                  <a:srgbClr val="002060"/>
                </a:solidFill>
                <a:latin typeface="MiSans" pitchFamily="34" charset="0"/>
                <a:ea typeface="MiSans" pitchFamily="34" charset="-122"/>
                <a:cs typeface="MiSans" pitchFamily="34" charset="-120"/>
              </a:rPr>
              <a:t>using the OpenAI OSS 120B Model accessed through the UF Navigator toolkit. This setup ensures high-quality responses.</a:t>
            </a:r>
            <a:endParaRPr lang="en-US" sz="1600" dirty="0">
              <a:solidFill>
                <a:srgbClr val="002060"/>
              </a:solidFill>
            </a:endParaRPr>
          </a:p>
        </p:txBody>
      </p:sp>
      <p:sp>
        <p:nvSpPr>
          <p:cNvPr id="14" name="Text 12"/>
          <p:cNvSpPr/>
          <p:nvPr/>
        </p:nvSpPr>
        <p:spPr>
          <a:xfrm>
            <a:off x="6567805" y="3757930"/>
            <a:ext cx="401701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Parameter Settings</a:t>
            </a:r>
            <a:endParaRPr lang="en-US" sz="1600" dirty="0"/>
          </a:p>
        </p:txBody>
      </p:sp>
      <p:sp>
        <p:nvSpPr>
          <p:cNvPr id="15" name="Text 13"/>
          <p:cNvSpPr/>
          <p:nvPr/>
        </p:nvSpPr>
        <p:spPr>
          <a:xfrm>
            <a:off x="6478905" y="4115435"/>
            <a:ext cx="4866640" cy="1857375"/>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Key parameters are set for deterministic output: Temperature is set to 0.1 for low creativity, and Max tokens is set to 1000. These settings ensure concise and factual responses.</a:t>
            </a:r>
            <a:endParaRPr lang="en-US" sz="1600" dirty="0">
              <a:solidFill>
                <a:srgbClr val="002060"/>
              </a:solidFill>
            </a:endParaRPr>
          </a:p>
        </p:txBody>
      </p:sp>
      <p:pic>
        <p:nvPicPr>
          <p:cNvPr id="16" name="Image 0" descr="https://kimi-img.moonshot.cn/pub/slides/25-11-29-03:39:10-d4kvkniej2dpgnkvnnqg.png"/>
          <p:cNvPicPr>
            <a:picLocks noChangeAspect="1"/>
          </p:cNvPicPr>
          <p:nvPr/>
        </p:nvPicPr>
        <p:blipFill>
          <a:blip r:embed="rId3"/>
          <a:stretch>
            <a:fillRect/>
          </a:stretch>
        </p:blipFill>
        <p:spPr>
          <a:xfrm>
            <a:off x="815389" y="752839"/>
            <a:ext cx="8443589" cy="2496967"/>
          </a:xfrm>
          <a:prstGeom prst="rect">
            <a:avLst/>
          </a:prstGeom>
        </p:spPr>
      </p:pic>
      <p:pic>
        <p:nvPicPr>
          <p:cNvPr id="17" name="Image 1" descr="https://kimi-img.moonshot.cn/pub/slides/25-11-29-03:43:21-d4kvmmeom6pr4nqkf7mg.png"/>
          <p:cNvPicPr>
            <a:picLocks noChangeAspect="1"/>
          </p:cNvPicPr>
          <p:nvPr/>
        </p:nvPicPr>
        <p:blipFill>
          <a:blip r:embed="rId4"/>
          <a:stretch>
            <a:fillRect/>
          </a:stretch>
        </p:blipFill>
        <p:spPr>
          <a:xfrm>
            <a:off x="2761129" y="1529642"/>
            <a:ext cx="872341" cy="542362"/>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Deployment &amp; Architecture</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05</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9420000">
            <a:off x="-586085" y="-788784"/>
            <a:ext cx="1892602" cy="1816441"/>
          </a:xfrm>
          <a:prstGeom prst="blockArc">
            <a:avLst>
              <a:gd name="adj1" fmla="val 10800000"/>
              <a:gd name="adj2" fmla="val 0"/>
              <a:gd name="adj3" fmla="val 25000"/>
            </a:avLst>
          </a:prstGeom>
          <a:gradFill flip="none" rotWithShape="1">
            <a:gsLst>
              <a:gs pos="0">
                <a:srgbClr val="A8EAE4">
                  <a:alpha val="42000"/>
                </a:srgbClr>
              </a:gs>
              <a:gs pos="100000">
                <a:srgbClr val="E4F3F7"/>
              </a:gs>
            </a:gsLst>
            <a:lin ang="5400000" scaled="1"/>
          </a:gradFill>
          <a:ln/>
        </p:spPr>
      </p:sp>
      <p:sp>
        <p:nvSpPr>
          <p:cNvPr id="3" name="Text 1"/>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357516" y="973855"/>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Architecture</a:t>
            </a:r>
            <a:endParaRPr lang="en-US" sz="1600" dirty="0"/>
          </a:p>
        </p:txBody>
      </p:sp>
      <p:sp>
        <p:nvSpPr>
          <p:cNvPr id="5" name="Shape 3"/>
          <p:cNvSpPr/>
          <p:nvPr/>
        </p:nvSpPr>
        <p:spPr>
          <a:xfrm>
            <a:off x="863746" y="805524"/>
            <a:ext cx="493778" cy="519721"/>
          </a:xfrm>
          <a:prstGeom prst="rect">
            <a:avLst/>
          </a:prstGeom>
          <a:gradFill flip="none" rotWithShape="1">
            <a:gsLst>
              <a:gs pos="0">
                <a:srgbClr val="D2EFF8"/>
              </a:gs>
              <a:gs pos="86000">
                <a:srgbClr val="72C3CF"/>
              </a:gs>
              <a:gs pos="100000">
                <a:srgbClr val="72C3CF"/>
              </a:gs>
            </a:gsLst>
            <a:lin ang="5400000" scaled="1"/>
          </a:gradFill>
          <a:ln/>
        </p:spPr>
      </p:sp>
      <p:sp>
        <p:nvSpPr>
          <p:cNvPr id="6" name="Text 4"/>
          <p:cNvSpPr/>
          <p:nvPr/>
        </p:nvSpPr>
        <p:spPr>
          <a:xfrm>
            <a:off x="863746" y="805524"/>
            <a:ext cx="493778" cy="51972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071230" y="655199"/>
            <a:ext cx="384825" cy="384825"/>
          </a:xfrm>
          <a:prstGeom prst="ellipse">
            <a:avLst/>
          </a:prstGeom>
          <a:gradFill flip="none" rotWithShape="1">
            <a:gsLst>
              <a:gs pos="0">
                <a:srgbClr val="D2EFF8"/>
              </a:gs>
              <a:gs pos="86000">
                <a:srgbClr val="72C3CF"/>
              </a:gs>
              <a:gs pos="100000">
                <a:srgbClr val="72C3CF"/>
              </a:gs>
            </a:gsLst>
            <a:lin ang="5400000" scaled="1"/>
          </a:gradFill>
          <a:ln/>
        </p:spPr>
      </p:sp>
      <p:sp>
        <p:nvSpPr>
          <p:cNvPr id="8" name="Text 6"/>
          <p:cNvSpPr/>
          <p:nvPr/>
        </p:nvSpPr>
        <p:spPr>
          <a:xfrm>
            <a:off x="1071230" y="655199"/>
            <a:ext cx="384825" cy="3848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rot="3300000">
            <a:off x="-729752" y="6112531"/>
            <a:ext cx="1559596" cy="1496836"/>
          </a:xfrm>
          <a:prstGeom prst="blockArc">
            <a:avLst>
              <a:gd name="adj1" fmla="val 10800000"/>
              <a:gd name="adj2" fmla="val 0"/>
              <a:gd name="adj3" fmla="val 25000"/>
            </a:avLst>
          </a:prstGeom>
          <a:gradFill flip="none" rotWithShape="1">
            <a:gsLst>
              <a:gs pos="0">
                <a:srgbClr val="D2EFF8"/>
              </a:gs>
              <a:gs pos="86000">
                <a:srgbClr val="72C3CF"/>
              </a:gs>
              <a:gs pos="100000">
                <a:srgbClr val="72C3CF"/>
              </a:gs>
            </a:gsLst>
            <a:lin ang="5400000" scaled="1"/>
          </a:gradFill>
          <a:ln/>
        </p:spPr>
      </p:sp>
      <p:sp>
        <p:nvSpPr>
          <p:cNvPr id="10" name="Text 8"/>
          <p:cNvSpPr/>
          <p:nvPr/>
        </p:nvSpPr>
        <p:spPr>
          <a:xfrm rot="3300000">
            <a:off x="-729752" y="6112531"/>
            <a:ext cx="1559596" cy="1496836"/>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0412976" y="6058852"/>
            <a:ext cx="980511" cy="980511"/>
          </a:xfrm>
          <a:prstGeom prst="ellipse">
            <a:avLst/>
          </a:prstGeom>
          <a:gradFill flip="none" rotWithShape="1">
            <a:gsLst>
              <a:gs pos="0">
                <a:srgbClr val="D2EFF8"/>
              </a:gs>
              <a:gs pos="86000">
                <a:srgbClr val="72C3CF"/>
              </a:gs>
              <a:gs pos="100000">
                <a:srgbClr val="72C3CF"/>
              </a:gs>
            </a:gsLst>
            <a:lin ang="5400000" scaled="1"/>
          </a:gradFill>
          <a:ln/>
        </p:spPr>
      </p:sp>
      <p:sp>
        <p:nvSpPr>
          <p:cNvPr id="12" name="Text 10"/>
          <p:cNvSpPr/>
          <p:nvPr/>
        </p:nvSpPr>
        <p:spPr>
          <a:xfrm>
            <a:off x="10412976" y="6058852"/>
            <a:ext cx="980511" cy="98051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1027886" y="5452745"/>
            <a:ext cx="1624965" cy="1624965"/>
          </a:xfrm>
          <a:prstGeom prst="ellipse">
            <a:avLst/>
          </a:prstGeom>
          <a:gradFill flip="none" rotWithShape="1">
            <a:gsLst>
              <a:gs pos="0">
                <a:srgbClr val="A8EAE4">
                  <a:alpha val="42000"/>
                </a:srgbClr>
              </a:gs>
              <a:gs pos="100000">
                <a:srgbClr val="E4F3F7"/>
              </a:gs>
            </a:gsLst>
            <a:lin ang="5400000" scaled="1"/>
          </a:gradFill>
          <a:ln/>
        </p:spPr>
      </p:sp>
      <p:sp>
        <p:nvSpPr>
          <p:cNvPr id="14" name="Text 12"/>
          <p:cNvSpPr/>
          <p:nvPr/>
        </p:nvSpPr>
        <p:spPr>
          <a:xfrm>
            <a:off x="11027886" y="5452745"/>
            <a:ext cx="1624965" cy="162496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0122535" y="-634619"/>
            <a:ext cx="2069465" cy="2069465"/>
          </a:xfrm>
          <a:prstGeom prst="ellipse">
            <a:avLst/>
          </a:prstGeom>
          <a:gradFill flip="none" rotWithShape="1">
            <a:gsLst>
              <a:gs pos="0">
                <a:srgbClr val="A8EAE4">
                  <a:alpha val="42000"/>
                </a:srgbClr>
              </a:gs>
              <a:gs pos="100000">
                <a:srgbClr val="E4F3F7"/>
              </a:gs>
            </a:gsLst>
            <a:lin ang="5400000" scaled="1"/>
          </a:gradFill>
          <a:ln/>
        </p:spPr>
      </p:sp>
      <p:sp>
        <p:nvSpPr>
          <p:cNvPr id="16" name="Text 14"/>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11457305" y="-549989"/>
            <a:ext cx="1478915" cy="1478915"/>
          </a:xfrm>
          <a:prstGeom prst="ellipse">
            <a:avLst/>
          </a:prstGeom>
          <a:gradFill flip="none" rotWithShape="1">
            <a:gsLst>
              <a:gs pos="0">
                <a:srgbClr val="D2EFF8"/>
              </a:gs>
              <a:gs pos="86000">
                <a:srgbClr val="72C3CF"/>
              </a:gs>
              <a:gs pos="100000">
                <a:srgbClr val="72C3CF"/>
              </a:gs>
            </a:gsLst>
            <a:lin ang="5400000" scaled="1"/>
          </a:gradFill>
          <a:ln/>
        </p:spPr>
      </p:sp>
      <p:sp>
        <p:nvSpPr>
          <p:cNvPr id="18" name="Text 16"/>
          <p:cNvSpPr/>
          <p:nvPr/>
        </p:nvSpPr>
        <p:spPr>
          <a:xfrm>
            <a:off x="11457305" y="-549989"/>
            <a:ext cx="1478915" cy="1478915"/>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0" descr="https://kimi-img.moonshot.cn/pub/slides/25-11-29-04:04:53-d4l00pfhq49gqo06kdu0.png"/>
          <p:cNvPicPr>
            <a:picLocks noChangeAspect="1"/>
          </p:cNvPicPr>
          <p:nvPr/>
        </p:nvPicPr>
        <p:blipFill>
          <a:blip r:embed="rId3"/>
          <a:stretch>
            <a:fillRect/>
          </a:stretch>
        </p:blipFill>
        <p:spPr>
          <a:xfrm>
            <a:off x="467011" y="1600217"/>
            <a:ext cx="10234013" cy="466501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Evaluation &amp; Benchmarking</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06</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1171555" y="-620077"/>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11171555" y="-620077"/>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586085" y="-788784"/>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5" name="Text 3"/>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387475" y="222894"/>
            <a:ext cx="5991860" cy="793115"/>
          </a:xfrm>
          <a:prstGeom prst="rect">
            <a:avLst/>
          </a:prstGeom>
          <a:noFill/>
          <a:ln/>
        </p:spPr>
        <p:txBody>
          <a:bodyPr wrap="square" lIns="91440" tIns="45720" rIns="91440" bIns="45720" rtlCol="0" anchor="ctr"/>
          <a:lstStyle/>
          <a:p>
            <a:pPr>
              <a:lnSpc>
                <a:spcPct val="100000"/>
              </a:lnSpc>
            </a:pPr>
            <a:r>
              <a:rPr lang="en-US" sz="2200" dirty="0">
                <a:solidFill>
                  <a:srgbClr val="63BCCA"/>
                </a:solidFill>
                <a:latin typeface="MiSans" pitchFamily="34" charset="0"/>
                <a:ea typeface="MiSans" pitchFamily="34" charset="-122"/>
                <a:cs typeface="MiSans" pitchFamily="34" charset="-120"/>
              </a:rPr>
              <a:t>Evaluation Metrics: BLEU, ROUGE, METEOR</a:t>
            </a:r>
            <a:endParaRPr lang="en-US" sz="1600" dirty="0"/>
          </a:p>
        </p:txBody>
      </p:sp>
      <p:sp>
        <p:nvSpPr>
          <p:cNvPr id="7" name="Shape 5"/>
          <p:cNvSpPr/>
          <p:nvPr/>
        </p:nvSpPr>
        <p:spPr>
          <a:xfrm>
            <a:off x="10122535" y="-634619"/>
            <a:ext cx="2069465" cy="2069465"/>
          </a:xfrm>
          <a:prstGeom prst="ellipse">
            <a:avLst/>
          </a:prstGeom>
          <a:solidFill>
            <a:srgbClr val="E4F3F7">
              <a:alpha val="67059"/>
            </a:srgbClr>
          </a:soli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357630" y="1325245"/>
            <a:ext cx="3025775" cy="4540885"/>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0" name="Text 8"/>
          <p:cNvSpPr/>
          <p:nvPr/>
        </p:nvSpPr>
        <p:spPr>
          <a:xfrm>
            <a:off x="1357630" y="1325245"/>
            <a:ext cx="3025775" cy="45408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545590" y="2544445"/>
            <a:ext cx="2588895" cy="74295"/>
          </a:xfrm>
          <a:prstGeom prst="rect">
            <a:avLst/>
          </a:prstGeom>
          <a:solidFill>
            <a:srgbClr val="63BCCA"/>
          </a:solidFill>
          <a:ln/>
        </p:spPr>
      </p:sp>
      <p:sp>
        <p:nvSpPr>
          <p:cNvPr id="12" name="Text 10"/>
          <p:cNvSpPr/>
          <p:nvPr/>
        </p:nvSpPr>
        <p:spPr>
          <a:xfrm>
            <a:off x="1545590" y="2544445"/>
            <a:ext cx="2588895" cy="7429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730433" y="1325245"/>
            <a:ext cx="3025775" cy="4540885"/>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4" name="Text 12"/>
          <p:cNvSpPr/>
          <p:nvPr/>
        </p:nvSpPr>
        <p:spPr>
          <a:xfrm>
            <a:off x="4730433" y="1325245"/>
            <a:ext cx="3025775" cy="45408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4918393" y="2544445"/>
            <a:ext cx="2588895" cy="74295"/>
          </a:xfrm>
          <a:prstGeom prst="rect">
            <a:avLst/>
          </a:prstGeom>
          <a:solidFill>
            <a:srgbClr val="63BCCA"/>
          </a:solidFill>
          <a:ln/>
        </p:spPr>
      </p:sp>
      <p:sp>
        <p:nvSpPr>
          <p:cNvPr id="16" name="Text 14"/>
          <p:cNvSpPr/>
          <p:nvPr/>
        </p:nvSpPr>
        <p:spPr>
          <a:xfrm>
            <a:off x="4918393" y="2544445"/>
            <a:ext cx="2588895" cy="7429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8103235" y="1325245"/>
            <a:ext cx="3025775" cy="4540885"/>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8" name="Text 16"/>
          <p:cNvSpPr/>
          <p:nvPr/>
        </p:nvSpPr>
        <p:spPr>
          <a:xfrm>
            <a:off x="8103235" y="1325245"/>
            <a:ext cx="3025775" cy="45408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291195" y="2544445"/>
            <a:ext cx="2588895" cy="74295"/>
          </a:xfrm>
          <a:prstGeom prst="rect">
            <a:avLst/>
          </a:prstGeom>
          <a:solidFill>
            <a:srgbClr val="63BCCA"/>
          </a:solidFill>
          <a:ln/>
        </p:spPr>
      </p:sp>
      <p:sp>
        <p:nvSpPr>
          <p:cNvPr id="20" name="Text 18"/>
          <p:cNvSpPr/>
          <p:nvPr/>
        </p:nvSpPr>
        <p:spPr>
          <a:xfrm>
            <a:off x="8291195" y="2544445"/>
            <a:ext cx="2588895" cy="7429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rot="19260000">
            <a:off x="11113790" y="6092886"/>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22" name="Text 20"/>
          <p:cNvSpPr/>
          <p:nvPr/>
        </p:nvSpPr>
        <p:spPr>
          <a:xfrm rot="19260000">
            <a:off x="11113790" y="6092886"/>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11695271" y="5956459"/>
            <a:ext cx="431483" cy="431483"/>
          </a:xfrm>
          <a:prstGeom prst="ellipse">
            <a:avLst/>
          </a:prstGeom>
          <a:gradFill flip="none" rotWithShape="1">
            <a:gsLst>
              <a:gs pos="0">
                <a:srgbClr val="66BECB"/>
              </a:gs>
              <a:gs pos="45000">
                <a:srgbClr val="66BECB"/>
              </a:gs>
              <a:gs pos="100000">
                <a:srgbClr val="E4F3F7"/>
              </a:gs>
            </a:gsLst>
            <a:lin ang="5400000" scaled="1"/>
          </a:gradFill>
          <a:ln/>
        </p:spPr>
      </p:sp>
      <p:sp>
        <p:nvSpPr>
          <p:cNvPr id="24" name="Text 22"/>
          <p:cNvSpPr/>
          <p:nvPr/>
        </p:nvSpPr>
        <p:spPr>
          <a:xfrm>
            <a:off x="11695271" y="5956459"/>
            <a:ext cx="431483" cy="431483"/>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3"/>
          <p:cNvSpPr/>
          <p:nvPr/>
        </p:nvSpPr>
        <p:spPr>
          <a:xfrm>
            <a:off x="1476375" y="1725930"/>
            <a:ext cx="2776855" cy="593725"/>
          </a:xfrm>
          <a:prstGeom prst="rect">
            <a:avLst/>
          </a:prstGeom>
          <a:noFill/>
          <a:ln/>
        </p:spPr>
        <p:txBody>
          <a:bodyPr wrap="square" lIns="91440" tIns="45720" rIns="91440" bIns="45720" rtlCol="0" anchor="ctr"/>
          <a:lstStyle/>
          <a:p>
            <a:pPr>
              <a:lnSpc>
                <a:spcPct val="100000"/>
              </a:lnSpc>
            </a:pPr>
            <a:r>
              <a:rPr lang="en-US" sz="1400" b="1" dirty="0">
                <a:solidFill>
                  <a:srgbClr val="262626"/>
                </a:solidFill>
                <a:latin typeface="MiSans" pitchFamily="34" charset="0"/>
                <a:ea typeface="MiSans" pitchFamily="34" charset="-122"/>
                <a:cs typeface="MiSans" pitchFamily="34" charset="-120"/>
              </a:rPr>
              <a:t>BLEU Metric</a:t>
            </a:r>
            <a:endParaRPr lang="en-US" sz="1600" dirty="0"/>
          </a:p>
        </p:txBody>
      </p:sp>
      <p:sp>
        <p:nvSpPr>
          <p:cNvPr id="26" name="Text 24"/>
          <p:cNvSpPr/>
          <p:nvPr/>
        </p:nvSpPr>
        <p:spPr>
          <a:xfrm>
            <a:off x="1545590" y="2655570"/>
            <a:ext cx="2588895" cy="2985770"/>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BLEU measures precision based on exact n-gram matches against human-written references. A high score indicates a literal match, which is not always desirable for paraphrasing tasks.</a:t>
            </a:r>
            <a:endParaRPr lang="en-US" sz="1600" dirty="0">
              <a:solidFill>
                <a:srgbClr val="002060"/>
              </a:solidFill>
            </a:endParaRPr>
          </a:p>
        </p:txBody>
      </p:sp>
      <p:sp>
        <p:nvSpPr>
          <p:cNvPr id="27" name="Text 25"/>
          <p:cNvSpPr/>
          <p:nvPr/>
        </p:nvSpPr>
        <p:spPr>
          <a:xfrm>
            <a:off x="4857433" y="1725930"/>
            <a:ext cx="2801620" cy="593725"/>
          </a:xfrm>
          <a:prstGeom prst="rect">
            <a:avLst/>
          </a:prstGeom>
          <a:noFill/>
          <a:ln/>
        </p:spPr>
        <p:txBody>
          <a:bodyPr wrap="square" lIns="91440" tIns="45720" rIns="91440" bIns="45720" rtlCol="0" anchor="ctr"/>
          <a:lstStyle/>
          <a:p>
            <a:pPr>
              <a:lnSpc>
                <a:spcPct val="100000"/>
              </a:lnSpc>
            </a:pPr>
            <a:r>
              <a:rPr lang="en-US" sz="1400" b="1" dirty="0">
                <a:solidFill>
                  <a:srgbClr val="262626"/>
                </a:solidFill>
                <a:latin typeface="MiSans" pitchFamily="34" charset="0"/>
                <a:ea typeface="MiSans" pitchFamily="34" charset="-122"/>
                <a:cs typeface="MiSans" pitchFamily="34" charset="-120"/>
              </a:rPr>
              <a:t>ROUGE Metric</a:t>
            </a:r>
            <a:endParaRPr lang="en-US" sz="1600" dirty="0"/>
          </a:p>
        </p:txBody>
      </p:sp>
      <p:sp>
        <p:nvSpPr>
          <p:cNvPr id="28" name="Text 26"/>
          <p:cNvSpPr/>
          <p:nvPr/>
        </p:nvSpPr>
        <p:spPr>
          <a:xfrm>
            <a:off x="4918393" y="2655570"/>
            <a:ext cx="2588895" cy="2985770"/>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ROUGE, specifically ROUGE-L, measures recall based on the Longest Common Subsequence (LCS). It focuses on the core facts and overall gist of the response, providing a more holistic evaluation.</a:t>
            </a:r>
            <a:endParaRPr lang="en-US" sz="1600" dirty="0">
              <a:solidFill>
                <a:srgbClr val="002060"/>
              </a:solidFill>
            </a:endParaRPr>
          </a:p>
        </p:txBody>
      </p:sp>
      <p:sp>
        <p:nvSpPr>
          <p:cNvPr id="29" name="Text 27"/>
          <p:cNvSpPr/>
          <p:nvPr/>
        </p:nvSpPr>
        <p:spPr>
          <a:xfrm>
            <a:off x="8221345" y="1725930"/>
            <a:ext cx="2827020" cy="593725"/>
          </a:xfrm>
          <a:prstGeom prst="rect">
            <a:avLst/>
          </a:prstGeom>
          <a:noFill/>
          <a:ln/>
        </p:spPr>
        <p:txBody>
          <a:bodyPr wrap="square" lIns="91440" tIns="45720" rIns="91440" bIns="45720" rtlCol="0" anchor="ctr"/>
          <a:lstStyle/>
          <a:p>
            <a:pPr>
              <a:lnSpc>
                <a:spcPct val="100000"/>
              </a:lnSpc>
            </a:pPr>
            <a:r>
              <a:rPr lang="en-US" sz="1400" b="1" dirty="0">
                <a:solidFill>
                  <a:srgbClr val="262626"/>
                </a:solidFill>
                <a:latin typeface="MiSans" pitchFamily="34" charset="0"/>
                <a:ea typeface="MiSans" pitchFamily="34" charset="-122"/>
                <a:cs typeface="MiSans" pitchFamily="34" charset="-120"/>
              </a:rPr>
              <a:t>METEOR Metric</a:t>
            </a:r>
            <a:endParaRPr lang="en-US" sz="1600" dirty="0"/>
          </a:p>
        </p:txBody>
      </p:sp>
      <p:sp>
        <p:nvSpPr>
          <p:cNvPr id="30" name="Text 28"/>
          <p:cNvSpPr/>
          <p:nvPr/>
        </p:nvSpPr>
        <p:spPr>
          <a:xfrm>
            <a:off x="8291195" y="2655570"/>
            <a:ext cx="2588895" cy="2985770"/>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METEOR incorporates synonym matching and stemming, offering a more nuanced evaluation that better correlates with human judgment. It balances precision and recall for a comprehensive assessment.</a:t>
            </a:r>
            <a:endParaRPr lang="en-US" sz="1600" dirty="0">
              <a:solidFill>
                <a:srgbClr val="002060"/>
              </a:solidFill>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220000">
            <a:off x="-893512" y="-1505182"/>
            <a:ext cx="6266741" cy="6266741"/>
          </a:xfrm>
          <a:prstGeom prst="ellipse">
            <a:avLst/>
          </a:prstGeom>
          <a:gradFill flip="none" rotWithShape="1">
            <a:gsLst>
              <a:gs pos="0">
                <a:srgbClr val="D2EFF8"/>
              </a:gs>
              <a:gs pos="100000">
                <a:srgbClr val="F6F8FD">
                  <a:alpha val="78000"/>
                </a:srgbClr>
              </a:gs>
            </a:gsLst>
            <a:lin ang="5400000" scaled="1"/>
          </a:gradFill>
          <a:ln/>
        </p:spPr>
      </p:sp>
      <p:sp>
        <p:nvSpPr>
          <p:cNvPr id="3" name="Text 1"/>
          <p:cNvSpPr/>
          <p:nvPr/>
        </p:nvSpPr>
        <p:spPr>
          <a:xfrm rot="5220000">
            <a:off x="-893512" y="-1505182"/>
            <a:ext cx="6266741" cy="626674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6104255" y="692785"/>
            <a:ext cx="5200650" cy="461010"/>
          </a:xfrm>
          <a:prstGeom prst="rect">
            <a:avLst/>
          </a:prstGeom>
          <a:noFill/>
          <a:ln/>
        </p:spPr>
        <p:txBody>
          <a:bodyPr wrap="square" lIns="91440" tIns="45720" rIns="91440" bIns="45720" rtlCol="0" anchor="t"/>
          <a:lstStyle/>
          <a:p>
            <a:pPr algn="r">
              <a:lnSpc>
                <a:spcPct val="100000"/>
              </a:lnSpc>
            </a:pPr>
            <a:r>
              <a:rPr lang="en-US" sz="2800" dirty="0">
                <a:solidFill>
                  <a:srgbClr val="63BCCA"/>
                </a:solidFill>
                <a:latin typeface="MiSans" pitchFamily="34" charset="0"/>
                <a:ea typeface="MiSans" pitchFamily="34" charset="-122"/>
                <a:cs typeface="MiSans" pitchFamily="34" charset="-120"/>
              </a:rPr>
              <a:t>Ground-Truth Creation Methodology</a:t>
            </a:r>
            <a:endParaRPr lang="en-US" sz="1600" dirty="0"/>
          </a:p>
        </p:txBody>
      </p:sp>
      <p:sp>
        <p:nvSpPr>
          <p:cNvPr id="5" name="Shape 3"/>
          <p:cNvSpPr/>
          <p:nvPr/>
        </p:nvSpPr>
        <p:spPr>
          <a:xfrm>
            <a:off x="5138629" y="748454"/>
            <a:ext cx="780987" cy="780987"/>
          </a:xfrm>
          <a:prstGeom prst="ellipse">
            <a:avLst/>
          </a:prstGeom>
          <a:gradFill flip="none" rotWithShape="1">
            <a:gsLst>
              <a:gs pos="0">
                <a:srgbClr val="72C3CF"/>
              </a:gs>
              <a:gs pos="100000">
                <a:srgbClr val="F6F8FD">
                  <a:alpha val="78000"/>
                </a:srgbClr>
              </a:gs>
            </a:gsLst>
            <a:lin ang="5400000" scaled="1"/>
          </a:gradFill>
          <a:ln/>
        </p:spPr>
      </p:sp>
      <p:sp>
        <p:nvSpPr>
          <p:cNvPr id="6" name="Text 4"/>
          <p:cNvSpPr/>
          <p:nvPr/>
        </p:nvSpPr>
        <p:spPr>
          <a:xfrm>
            <a:off x="5138629" y="748454"/>
            <a:ext cx="780987" cy="780987"/>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5"/>
          <p:cNvSpPr/>
          <p:nvPr/>
        </p:nvSpPr>
        <p:spPr>
          <a:xfrm>
            <a:off x="5919470" y="1508125"/>
            <a:ext cx="437324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Benchmarking Process</a:t>
            </a:r>
            <a:endParaRPr lang="en-US" sz="1600" dirty="0"/>
          </a:p>
        </p:txBody>
      </p:sp>
      <p:sp>
        <p:nvSpPr>
          <p:cNvPr id="8" name="Text 6"/>
          <p:cNvSpPr/>
          <p:nvPr/>
        </p:nvSpPr>
        <p:spPr>
          <a:xfrm>
            <a:off x="5804535" y="1847215"/>
            <a:ext cx="6022340" cy="1620520"/>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Benchmarking is conducted in the The first step involves manually generating a test set of questions and corresponding human ground truth answers from the UF policy website</a:t>
            </a:r>
            <a:r>
              <a:rPr lang="en-US" sz="1600" dirty="0">
                <a:solidFill>
                  <a:srgbClr val="63BCCA"/>
                </a:solidFill>
                <a:latin typeface="MiSans" pitchFamily="34" charset="0"/>
                <a:ea typeface="MiSans" pitchFamily="34" charset="-122"/>
                <a:cs typeface="MiSans" pitchFamily="34" charset="-120"/>
              </a:rPr>
              <a:t>.</a:t>
            </a:r>
            <a:endParaRPr lang="en-US" sz="1600" dirty="0"/>
          </a:p>
        </p:txBody>
      </p:sp>
      <p:sp>
        <p:nvSpPr>
          <p:cNvPr id="9" name="Text 7"/>
          <p:cNvSpPr/>
          <p:nvPr/>
        </p:nvSpPr>
        <p:spPr>
          <a:xfrm>
            <a:off x="1656080" y="4478020"/>
            <a:ext cx="5502910" cy="461010"/>
          </a:xfrm>
          <a:prstGeom prst="rect">
            <a:avLst/>
          </a:prstGeom>
          <a:noFill/>
          <a:ln/>
        </p:spPr>
        <p:txBody>
          <a:bodyPr wrap="square" lIns="91440" tIns="45720" rIns="91440" bIns="45720" rtlCol="0" anchor="t"/>
          <a:lstStyle/>
          <a:p>
            <a:pPr algn="r">
              <a:lnSpc>
                <a:spcPct val="100000"/>
              </a:lnSpc>
            </a:pPr>
            <a:r>
              <a:rPr lang="en-US" sz="1800" dirty="0">
                <a:solidFill>
                  <a:srgbClr val="63BCCA"/>
                </a:solidFill>
                <a:latin typeface="MiSans" pitchFamily="34" charset="0"/>
                <a:ea typeface="MiSans" pitchFamily="34" charset="-122"/>
                <a:cs typeface="MiSans" pitchFamily="34" charset="-120"/>
              </a:rPr>
              <a:t>Gold Standard</a:t>
            </a:r>
            <a:endParaRPr lang="en-US" sz="1600" dirty="0"/>
          </a:p>
        </p:txBody>
      </p:sp>
      <p:sp>
        <p:nvSpPr>
          <p:cNvPr id="10" name="Text 8"/>
          <p:cNvSpPr/>
          <p:nvPr/>
        </p:nvSpPr>
        <p:spPr>
          <a:xfrm>
            <a:off x="836295" y="4996180"/>
            <a:ext cx="6323330" cy="1620520"/>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The human ground truth answers serve as the gold standard for metric comparison, ensuring that the evaluation reflects factual accuracy and relevance</a:t>
            </a:r>
            <a:r>
              <a:rPr lang="en-US" sz="1600" dirty="0">
                <a:solidFill>
                  <a:srgbClr val="63BCCA"/>
                </a:solidFill>
                <a:latin typeface="MiSans" pitchFamily="34" charset="0"/>
                <a:ea typeface="MiSans" pitchFamily="34" charset="-122"/>
                <a:cs typeface="MiSans" pitchFamily="34" charset="-120"/>
              </a:rPr>
              <a:t>.</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1171555" y="-620077"/>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11171555" y="-620077"/>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9420000">
            <a:off x="-586085" y="-788784"/>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5" name="Text 3"/>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357630" y="119380"/>
            <a:ext cx="5991860" cy="793115"/>
          </a:xfrm>
          <a:prstGeom prst="rect">
            <a:avLst/>
          </a:prstGeom>
          <a:noFill/>
          <a:ln/>
        </p:spPr>
        <p:txBody>
          <a:bodyPr wrap="square" lIns="91440" tIns="45720" rIns="91440" bIns="45720" rtlCol="0" anchor="ctr"/>
          <a:lstStyle/>
          <a:p>
            <a:pPr>
              <a:lnSpc>
                <a:spcPct val="100000"/>
              </a:lnSpc>
            </a:pPr>
            <a:r>
              <a:rPr lang="en-US" sz="2200" dirty="0">
                <a:solidFill>
                  <a:srgbClr val="63BCCA"/>
                </a:solidFill>
                <a:latin typeface="MiSans" pitchFamily="34" charset="0"/>
                <a:ea typeface="MiSans" pitchFamily="34" charset="-122"/>
                <a:cs typeface="MiSans" pitchFamily="34" charset="-120"/>
              </a:rPr>
              <a:t>LLM Comparison: GPT-OSS, Llama, Gemma</a:t>
            </a:r>
            <a:endParaRPr lang="en-US" sz="1600" dirty="0"/>
          </a:p>
        </p:txBody>
      </p:sp>
      <p:sp>
        <p:nvSpPr>
          <p:cNvPr id="7" name="Shape 5"/>
          <p:cNvSpPr/>
          <p:nvPr/>
        </p:nvSpPr>
        <p:spPr>
          <a:xfrm>
            <a:off x="10122535" y="-634619"/>
            <a:ext cx="2069465" cy="2069465"/>
          </a:xfrm>
          <a:prstGeom prst="ellipse">
            <a:avLst/>
          </a:prstGeom>
          <a:solidFill>
            <a:srgbClr val="E4F3F7">
              <a:alpha val="67059"/>
            </a:srgbClr>
          </a:solidFill>
          <a:ln/>
        </p:spPr>
      </p:sp>
      <p:sp>
        <p:nvSpPr>
          <p:cNvPr id="8" name="Text 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357630" y="1325245"/>
            <a:ext cx="3025775" cy="4540885"/>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0" name="Text 8"/>
          <p:cNvSpPr/>
          <p:nvPr/>
        </p:nvSpPr>
        <p:spPr>
          <a:xfrm>
            <a:off x="1357630" y="1325245"/>
            <a:ext cx="3025775" cy="45408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1545590" y="2544445"/>
            <a:ext cx="2588895" cy="74295"/>
          </a:xfrm>
          <a:prstGeom prst="rect">
            <a:avLst/>
          </a:prstGeom>
          <a:solidFill>
            <a:srgbClr val="63BCCA"/>
          </a:solidFill>
          <a:ln/>
        </p:spPr>
      </p:sp>
      <p:sp>
        <p:nvSpPr>
          <p:cNvPr id="12" name="Text 10"/>
          <p:cNvSpPr/>
          <p:nvPr/>
        </p:nvSpPr>
        <p:spPr>
          <a:xfrm>
            <a:off x="1545590" y="2544445"/>
            <a:ext cx="2588895" cy="7429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730433" y="1325245"/>
            <a:ext cx="3025775" cy="4540885"/>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4" name="Text 12"/>
          <p:cNvSpPr/>
          <p:nvPr/>
        </p:nvSpPr>
        <p:spPr>
          <a:xfrm>
            <a:off x="4730433" y="1325245"/>
            <a:ext cx="3025775" cy="45408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4918393" y="2544445"/>
            <a:ext cx="2588895" cy="74295"/>
          </a:xfrm>
          <a:prstGeom prst="rect">
            <a:avLst/>
          </a:prstGeom>
          <a:solidFill>
            <a:srgbClr val="63BCCA"/>
          </a:solidFill>
          <a:ln/>
        </p:spPr>
      </p:sp>
      <p:sp>
        <p:nvSpPr>
          <p:cNvPr id="16" name="Text 14"/>
          <p:cNvSpPr/>
          <p:nvPr/>
        </p:nvSpPr>
        <p:spPr>
          <a:xfrm>
            <a:off x="4918393" y="2544445"/>
            <a:ext cx="2588895" cy="7429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8103235" y="1325245"/>
            <a:ext cx="3025775" cy="4540885"/>
          </a:xfrm>
          <a:prstGeom prst="roundRect">
            <a:avLst>
              <a:gd name="adj" fmla="val 9952"/>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18" name="Text 16"/>
          <p:cNvSpPr/>
          <p:nvPr/>
        </p:nvSpPr>
        <p:spPr>
          <a:xfrm>
            <a:off x="8103235" y="1325245"/>
            <a:ext cx="3025775" cy="45408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291195" y="2544445"/>
            <a:ext cx="2588895" cy="74295"/>
          </a:xfrm>
          <a:prstGeom prst="rect">
            <a:avLst/>
          </a:prstGeom>
          <a:solidFill>
            <a:srgbClr val="63BCCA"/>
          </a:solidFill>
          <a:ln/>
        </p:spPr>
      </p:sp>
      <p:sp>
        <p:nvSpPr>
          <p:cNvPr id="20" name="Text 18"/>
          <p:cNvSpPr/>
          <p:nvPr/>
        </p:nvSpPr>
        <p:spPr>
          <a:xfrm>
            <a:off x="8291195" y="2544445"/>
            <a:ext cx="2588895" cy="7429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rot="19260000">
            <a:off x="11113790" y="6092886"/>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22" name="Text 20"/>
          <p:cNvSpPr/>
          <p:nvPr/>
        </p:nvSpPr>
        <p:spPr>
          <a:xfrm rot="19260000">
            <a:off x="11113790" y="6092886"/>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11695271" y="5956459"/>
            <a:ext cx="431483" cy="431483"/>
          </a:xfrm>
          <a:prstGeom prst="ellipse">
            <a:avLst/>
          </a:prstGeom>
          <a:gradFill flip="none" rotWithShape="1">
            <a:gsLst>
              <a:gs pos="0">
                <a:srgbClr val="66BECB"/>
              </a:gs>
              <a:gs pos="45000">
                <a:srgbClr val="66BECB"/>
              </a:gs>
              <a:gs pos="100000">
                <a:srgbClr val="E4F3F7"/>
              </a:gs>
            </a:gsLst>
            <a:lin ang="5400000" scaled="1"/>
          </a:gradFill>
          <a:ln/>
        </p:spPr>
      </p:sp>
      <p:sp>
        <p:nvSpPr>
          <p:cNvPr id="24" name="Text 22"/>
          <p:cNvSpPr/>
          <p:nvPr/>
        </p:nvSpPr>
        <p:spPr>
          <a:xfrm>
            <a:off x="11695271" y="5956459"/>
            <a:ext cx="431483" cy="431483"/>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3"/>
          <p:cNvSpPr/>
          <p:nvPr/>
        </p:nvSpPr>
        <p:spPr>
          <a:xfrm>
            <a:off x="1476375" y="1725930"/>
            <a:ext cx="2776855" cy="593725"/>
          </a:xfrm>
          <a:prstGeom prst="rect">
            <a:avLst/>
          </a:prstGeom>
          <a:noFill/>
          <a:ln/>
        </p:spPr>
        <p:txBody>
          <a:bodyPr wrap="square" lIns="91440" tIns="45720" rIns="91440" bIns="45720" rtlCol="0" anchor="ctr"/>
          <a:lstStyle/>
          <a:p>
            <a:pPr>
              <a:lnSpc>
                <a:spcPct val="100000"/>
              </a:lnSpc>
            </a:pPr>
            <a:r>
              <a:rPr lang="en-US" sz="1400" b="1" dirty="0">
                <a:solidFill>
                  <a:srgbClr val="262626"/>
                </a:solidFill>
                <a:latin typeface="MiSans" pitchFamily="34" charset="0"/>
                <a:ea typeface="MiSans" pitchFamily="34" charset="-122"/>
                <a:cs typeface="MiSans" pitchFamily="34" charset="-120"/>
              </a:rPr>
              <a:t>Model Selection</a:t>
            </a:r>
            <a:endParaRPr lang="en-US" sz="1600" dirty="0"/>
          </a:p>
        </p:txBody>
      </p:sp>
      <p:sp>
        <p:nvSpPr>
          <p:cNvPr id="26" name="Text 24"/>
          <p:cNvSpPr/>
          <p:nvPr/>
        </p:nvSpPr>
        <p:spPr>
          <a:xfrm>
            <a:off x="1545590" y="2655570"/>
            <a:ext cx="2588895" cy="2985770"/>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Three LLMs available on the UF Navigator toolkit are tested: GPT-OSS 120B, Llama, and Google Gemma. This comparison isolates the generative performance of each model.</a:t>
            </a:r>
            <a:endParaRPr lang="en-US" sz="1600" dirty="0">
              <a:solidFill>
                <a:srgbClr val="002060"/>
              </a:solidFill>
            </a:endParaRPr>
          </a:p>
        </p:txBody>
      </p:sp>
      <p:sp>
        <p:nvSpPr>
          <p:cNvPr id="27" name="Text 25"/>
          <p:cNvSpPr/>
          <p:nvPr/>
        </p:nvSpPr>
        <p:spPr>
          <a:xfrm>
            <a:off x="4857433" y="1725930"/>
            <a:ext cx="2801620" cy="593725"/>
          </a:xfrm>
          <a:prstGeom prst="rect">
            <a:avLst/>
          </a:prstGeom>
          <a:noFill/>
          <a:ln/>
        </p:spPr>
        <p:txBody>
          <a:bodyPr wrap="square" lIns="91440" tIns="45720" rIns="91440" bIns="45720" rtlCol="0" anchor="ctr"/>
          <a:lstStyle/>
          <a:p>
            <a:pPr>
              <a:lnSpc>
                <a:spcPct val="100000"/>
              </a:lnSpc>
            </a:pPr>
            <a:r>
              <a:rPr lang="en-US" sz="1400" b="1" dirty="0">
                <a:solidFill>
                  <a:srgbClr val="262626"/>
                </a:solidFill>
                <a:latin typeface="MiSans" pitchFamily="34" charset="0"/>
                <a:ea typeface="MiSans" pitchFamily="34" charset="-122"/>
                <a:cs typeface="MiSans" pitchFamily="34" charset="-120"/>
              </a:rPr>
              <a:t>Context Consistency</a:t>
            </a:r>
            <a:endParaRPr lang="en-US" sz="1600" dirty="0"/>
          </a:p>
        </p:txBody>
      </p:sp>
      <p:sp>
        <p:nvSpPr>
          <p:cNvPr id="28" name="Text 26"/>
          <p:cNvSpPr/>
          <p:nvPr/>
        </p:nvSpPr>
        <p:spPr>
          <a:xfrm>
            <a:off x="4918393" y="2655570"/>
            <a:ext cx="2588895" cy="2985770"/>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All models receive the same context retrieved by the pipeline, ensuring that the evaluation focuses solely on the LLM's ability to synthesize and generate accurate responses.</a:t>
            </a:r>
            <a:endParaRPr lang="en-US" sz="1600" dirty="0">
              <a:solidFill>
                <a:srgbClr val="002060"/>
              </a:solidFill>
            </a:endParaRPr>
          </a:p>
        </p:txBody>
      </p:sp>
      <p:sp>
        <p:nvSpPr>
          <p:cNvPr id="29" name="Text 27"/>
          <p:cNvSpPr/>
          <p:nvPr/>
        </p:nvSpPr>
        <p:spPr>
          <a:xfrm>
            <a:off x="8221345" y="1725930"/>
            <a:ext cx="2827020" cy="593725"/>
          </a:xfrm>
          <a:prstGeom prst="rect">
            <a:avLst/>
          </a:prstGeom>
          <a:noFill/>
          <a:ln/>
        </p:spPr>
        <p:txBody>
          <a:bodyPr wrap="square" lIns="91440" tIns="45720" rIns="91440" bIns="45720" rtlCol="0" anchor="ctr"/>
          <a:lstStyle/>
          <a:p>
            <a:pPr>
              <a:lnSpc>
                <a:spcPct val="100000"/>
              </a:lnSpc>
            </a:pPr>
            <a:r>
              <a:rPr lang="en-US" sz="1400" b="1" dirty="0">
                <a:solidFill>
                  <a:srgbClr val="262626"/>
                </a:solidFill>
                <a:latin typeface="MiSans" pitchFamily="34" charset="0"/>
                <a:ea typeface="MiSans" pitchFamily="34" charset="-122"/>
                <a:cs typeface="MiSans" pitchFamily="34" charset="-120"/>
              </a:rPr>
              <a:t>Performance Metrics</a:t>
            </a:r>
            <a:endParaRPr lang="en-US" sz="1600" dirty="0"/>
          </a:p>
        </p:txBody>
      </p:sp>
      <p:sp>
        <p:nvSpPr>
          <p:cNvPr id="30" name="Text 28"/>
          <p:cNvSpPr/>
          <p:nvPr/>
        </p:nvSpPr>
        <p:spPr>
          <a:xfrm>
            <a:off x="8291195" y="2655570"/>
            <a:ext cx="2588895" cy="2985770"/>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The models are evaluated using BLEU, ROUGE, and METEOR metrics to quantify paraphrase quality and factual accuracy, providing a comprehensive comparison.</a:t>
            </a:r>
            <a:endParaRPr lang="en-US" sz="1600" dirty="0">
              <a:solidFill>
                <a:srgbClr val="002060"/>
              </a:solidFill>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6805416" y="1330784"/>
            <a:ext cx="10418445" cy="438150"/>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Aggregate Performance Overview</a:t>
            </a:r>
            <a:endParaRPr lang="en-US" sz="1600" dirty="0"/>
          </a:p>
        </p:txBody>
      </p:sp>
      <p:sp>
        <p:nvSpPr>
          <p:cNvPr id="3" name="Shape 1"/>
          <p:cNvSpPr/>
          <p:nvPr/>
        </p:nvSpPr>
        <p:spPr>
          <a:xfrm rot="14460000">
            <a:off x="6811733" y="6278159"/>
            <a:ext cx="1159682" cy="1159682"/>
          </a:xfrm>
          <a:prstGeom prst="ellipse">
            <a:avLst/>
          </a:prstGeom>
          <a:gradFill flip="none" rotWithShape="1">
            <a:gsLst>
              <a:gs pos="0">
                <a:srgbClr val="F6F8FD">
                  <a:alpha val="0"/>
                </a:srgbClr>
              </a:gs>
              <a:gs pos="100000">
                <a:srgbClr val="63BCCA"/>
              </a:gs>
            </a:gsLst>
            <a:lin ang="5400000" scaled="1"/>
          </a:gradFill>
          <a:ln/>
        </p:spPr>
      </p:sp>
      <p:sp>
        <p:nvSpPr>
          <p:cNvPr id="4" name="Shape 2"/>
          <p:cNvSpPr/>
          <p:nvPr/>
        </p:nvSpPr>
        <p:spPr>
          <a:xfrm>
            <a:off x="11434795" y="-402302"/>
            <a:ext cx="1159682" cy="1159682"/>
          </a:xfrm>
          <a:prstGeom prst="ellipse">
            <a:avLst/>
          </a:prstGeom>
          <a:gradFill flip="none" rotWithShape="1">
            <a:gsLst>
              <a:gs pos="0">
                <a:srgbClr val="F6F8FD">
                  <a:alpha val="0"/>
                </a:srgbClr>
              </a:gs>
              <a:gs pos="100000">
                <a:srgbClr val="63BCCA"/>
              </a:gs>
            </a:gsLst>
            <a:lin ang="5400000" scaled="1"/>
          </a:gradFill>
          <a:ln/>
        </p:spPr>
      </p:sp>
      <p:sp>
        <p:nvSpPr>
          <p:cNvPr id="5" name="Text 3"/>
          <p:cNvSpPr/>
          <p:nvPr/>
        </p:nvSpPr>
        <p:spPr>
          <a:xfrm>
            <a:off x="11434795" y="-402302"/>
            <a:ext cx="1159682" cy="1159682"/>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805416" y="2537443"/>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Performance Summary</a:t>
            </a:r>
            <a:endParaRPr lang="en-US" sz="1600" dirty="0"/>
          </a:p>
        </p:txBody>
      </p:sp>
      <p:sp>
        <p:nvSpPr>
          <p:cNvPr id="7" name="Text 5"/>
          <p:cNvSpPr/>
          <p:nvPr/>
        </p:nvSpPr>
        <p:spPr>
          <a:xfrm>
            <a:off x="6805295" y="3032760"/>
            <a:ext cx="4349750" cy="3118485"/>
          </a:xfrm>
          <a:prstGeom prst="rect">
            <a:avLst/>
          </a:prstGeom>
          <a:noFill/>
          <a:ln/>
        </p:spPr>
        <p:txBody>
          <a:bodyPr wrap="square" lIns="91440" tIns="45720" rIns="91440" bIns="45720" rtlCol="0" anchor="t"/>
          <a:lstStyle/>
          <a:p>
            <a:pPr>
              <a:lnSpc>
                <a:spcPct val="200000"/>
              </a:lnSpc>
            </a:pPr>
            <a:r>
              <a:rPr lang="en-US" sz="1600" dirty="0" smtClean="0">
                <a:solidFill>
                  <a:srgbClr val="002060"/>
                </a:solidFill>
                <a:latin typeface="MiSans" pitchFamily="34" charset="0"/>
                <a:ea typeface="MiSans" pitchFamily="34" charset="-122"/>
                <a:cs typeface="MiSans" pitchFamily="34" charset="-120"/>
              </a:rPr>
              <a:t>All model shows </a:t>
            </a:r>
            <a:r>
              <a:rPr lang="en-US" sz="1600" dirty="0" err="1" smtClean="0">
                <a:solidFill>
                  <a:srgbClr val="002060"/>
                </a:solidFill>
                <a:latin typeface="MiSans" pitchFamily="34" charset="0"/>
                <a:ea typeface="MiSans" pitchFamily="34" charset="-122"/>
                <a:cs typeface="MiSans" pitchFamily="34" charset="-120"/>
              </a:rPr>
              <a:t>smilar</a:t>
            </a:r>
            <a:r>
              <a:rPr lang="en-US" sz="1600" dirty="0" smtClean="0">
                <a:solidFill>
                  <a:srgbClr val="002060"/>
                </a:solidFill>
                <a:latin typeface="MiSans" pitchFamily="34" charset="0"/>
                <a:ea typeface="MiSans" pitchFamily="34" charset="-122"/>
                <a:cs typeface="MiSans" pitchFamily="34" charset="-120"/>
              </a:rPr>
              <a:t> score</a:t>
            </a:r>
            <a:r>
              <a:rPr lang="en-US" sz="1600" dirty="0">
                <a:solidFill>
                  <a:srgbClr val="002060"/>
                </a:solidFill>
                <a:latin typeface="MiSans" pitchFamily="34" charset="0"/>
                <a:ea typeface="MiSans" pitchFamily="34" charset="-122"/>
                <a:cs typeface="MiSans" pitchFamily="34" charset="-120"/>
              </a:rPr>
              <a:t>, closely followed by GPT-OSS and Gemma. Low BLEU scores indicate effective paraphrasing rather than literal copying.</a:t>
            </a:r>
            <a:endParaRPr lang="en-US" sz="1600" dirty="0">
              <a:solidFill>
                <a:srgbClr val="002060"/>
              </a:solidFill>
            </a:endParaRPr>
          </a:p>
        </p:txBody>
      </p:sp>
      <p:pic>
        <p:nvPicPr>
          <p:cNvPr id="8" name="Image 0" descr="https://kimi-img.moonshot.cn/pub/slides/25-11-29-04:07:29-d4l020atuj35cppfv38g.png"/>
          <p:cNvPicPr>
            <a:picLocks noChangeAspect="1"/>
          </p:cNvPicPr>
          <p:nvPr/>
        </p:nvPicPr>
        <p:blipFill>
          <a:blip r:embed="rId3"/>
          <a:stretch>
            <a:fillRect/>
          </a:stretch>
        </p:blipFill>
        <p:spPr>
          <a:xfrm>
            <a:off x="281590" y="987398"/>
            <a:ext cx="6201810" cy="4883205"/>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882161" y="283379"/>
            <a:ext cx="5974715" cy="461010"/>
          </a:xfrm>
          <a:prstGeom prst="rect">
            <a:avLst/>
          </a:prstGeom>
          <a:noFill/>
          <a:ln/>
        </p:spPr>
        <p:txBody>
          <a:bodyPr wrap="square" lIns="91440" tIns="45720" rIns="91440" bIns="45720" rtlCol="0" anchor="t"/>
          <a:lstStyle/>
          <a:p>
            <a:pPr algn="r">
              <a:lnSpc>
                <a:spcPct val="100000"/>
              </a:lnSpc>
            </a:pPr>
            <a:r>
              <a:rPr lang="en-US" sz="2800" dirty="0">
                <a:solidFill>
                  <a:srgbClr val="63BCCA"/>
                </a:solidFill>
                <a:latin typeface="MiSans" pitchFamily="34" charset="0"/>
                <a:ea typeface="MiSans" pitchFamily="34" charset="-122"/>
                <a:cs typeface="MiSans" pitchFamily="34" charset="-120"/>
              </a:rPr>
              <a:t>ROUGE Variant Gap Analysis</a:t>
            </a:r>
            <a:endParaRPr lang="en-US" sz="1600" dirty="0"/>
          </a:p>
        </p:txBody>
      </p:sp>
      <p:sp>
        <p:nvSpPr>
          <p:cNvPr id="3" name="Shape 1"/>
          <p:cNvSpPr/>
          <p:nvPr/>
        </p:nvSpPr>
        <p:spPr>
          <a:xfrm>
            <a:off x="5606097" y="1800591"/>
            <a:ext cx="234599" cy="234599"/>
          </a:xfrm>
          <a:prstGeom prst="ellipse">
            <a:avLst/>
          </a:prstGeom>
          <a:solidFill>
            <a:srgbClr val="63BCCA">
              <a:alpha val="90196"/>
            </a:srgbClr>
          </a:solidFill>
          <a:ln/>
        </p:spPr>
      </p:sp>
      <p:sp>
        <p:nvSpPr>
          <p:cNvPr id="4" name="Shape 2"/>
          <p:cNvSpPr/>
          <p:nvPr/>
        </p:nvSpPr>
        <p:spPr>
          <a:xfrm>
            <a:off x="5606097" y="3643630"/>
            <a:ext cx="6281058" cy="0"/>
          </a:xfrm>
          <a:prstGeom prst="line">
            <a:avLst/>
          </a:prstGeom>
          <a:noFill/>
          <a:ln w="28575">
            <a:solidFill>
              <a:srgbClr val="11A9B8"/>
            </a:solidFill>
            <a:prstDash val="sysDot"/>
            <a:headEnd type="none"/>
            <a:tailEnd type="none"/>
          </a:ln>
        </p:spPr>
      </p:sp>
      <p:sp>
        <p:nvSpPr>
          <p:cNvPr id="5" name="Shape 3"/>
          <p:cNvSpPr/>
          <p:nvPr/>
        </p:nvSpPr>
        <p:spPr>
          <a:xfrm>
            <a:off x="10836278" y="5584982"/>
            <a:ext cx="1784558" cy="1784558"/>
          </a:xfrm>
          <a:prstGeom prst="ellipse">
            <a:avLst/>
          </a:prstGeom>
          <a:gradFill flip="none" rotWithShape="1">
            <a:gsLst>
              <a:gs pos="0">
                <a:srgbClr val="72C3CF"/>
              </a:gs>
              <a:gs pos="100000">
                <a:srgbClr val="F6F8FD">
                  <a:alpha val="78000"/>
                </a:srgbClr>
              </a:gs>
            </a:gsLst>
            <a:lin ang="5400000" scaled="1"/>
          </a:gradFill>
          <a:ln/>
        </p:spPr>
      </p:sp>
      <p:sp>
        <p:nvSpPr>
          <p:cNvPr id="6" name="Text 4"/>
          <p:cNvSpPr/>
          <p:nvPr/>
        </p:nvSpPr>
        <p:spPr>
          <a:xfrm>
            <a:off x="10836278" y="5584982"/>
            <a:ext cx="1784558" cy="178455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5488798" y="4279783"/>
            <a:ext cx="234599" cy="234599"/>
          </a:xfrm>
          <a:prstGeom prst="ellipse">
            <a:avLst/>
          </a:prstGeom>
          <a:solidFill>
            <a:srgbClr val="63BCCA">
              <a:alpha val="90196"/>
            </a:srgbClr>
          </a:solidFill>
          <a:ln/>
        </p:spPr>
      </p:sp>
      <p:sp>
        <p:nvSpPr>
          <p:cNvPr id="8" name="Text 6"/>
          <p:cNvSpPr/>
          <p:nvPr/>
        </p:nvSpPr>
        <p:spPr>
          <a:xfrm>
            <a:off x="5892836" y="1743075"/>
            <a:ext cx="369633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ROUGE Analysis</a:t>
            </a:r>
            <a:endParaRPr lang="en-US" sz="1600" dirty="0"/>
          </a:p>
        </p:txBody>
      </p:sp>
      <p:sp>
        <p:nvSpPr>
          <p:cNvPr id="9" name="Text 7"/>
          <p:cNvSpPr/>
          <p:nvPr/>
        </p:nvSpPr>
        <p:spPr>
          <a:xfrm>
            <a:off x="5723397" y="2082165"/>
            <a:ext cx="6543675" cy="156146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 </a:t>
            </a:r>
            <a:r>
              <a:rPr lang="en-US" sz="1600" dirty="0">
                <a:solidFill>
                  <a:srgbClr val="002060"/>
                </a:solidFill>
                <a:latin typeface="MiSans" pitchFamily="34" charset="0"/>
                <a:ea typeface="MiSans" pitchFamily="34" charset="-122"/>
                <a:cs typeface="MiSans" pitchFamily="34" charset="-120"/>
              </a:rPr>
              <a:t>The large gap between ROUGE-1 and ROUGE-2 confirms that models generate unique phrasings and sentence structures, proving true synthesis rather than sequential word copying.</a:t>
            </a:r>
            <a:endParaRPr lang="en-US" sz="1600" dirty="0">
              <a:solidFill>
                <a:srgbClr val="002060"/>
              </a:solidFill>
            </a:endParaRPr>
          </a:p>
        </p:txBody>
      </p:sp>
      <p:sp>
        <p:nvSpPr>
          <p:cNvPr id="10" name="Text 8"/>
          <p:cNvSpPr/>
          <p:nvPr/>
        </p:nvSpPr>
        <p:spPr>
          <a:xfrm>
            <a:off x="5840696" y="4175292"/>
            <a:ext cx="428561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Synthesis Quality</a:t>
            </a:r>
            <a:endParaRPr lang="en-US" sz="1600" dirty="0"/>
          </a:p>
        </p:txBody>
      </p:sp>
      <p:sp>
        <p:nvSpPr>
          <p:cNvPr id="11" name="Text 9"/>
          <p:cNvSpPr/>
          <p:nvPr/>
        </p:nvSpPr>
        <p:spPr>
          <a:xfrm>
            <a:off x="5488798" y="4461946"/>
            <a:ext cx="7214377" cy="1561465"/>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The significant drop in ROUGE-2 scores indicates that models </a:t>
            </a:r>
            <a:endParaRPr lang="en-US" sz="1600" dirty="0">
              <a:solidFill>
                <a:srgbClr val="002060"/>
              </a:solidFill>
            </a:endParaRPr>
          </a:p>
          <a:p>
            <a:pPr>
              <a:lnSpc>
                <a:spcPct val="150000"/>
              </a:lnSpc>
            </a:pPr>
            <a:r>
              <a:rPr lang="en-US" sz="1600" dirty="0">
                <a:solidFill>
                  <a:srgbClr val="002060"/>
                </a:solidFill>
                <a:latin typeface="MiSans" pitchFamily="34" charset="0"/>
                <a:ea typeface="MiSans" pitchFamily="34" charset="-122"/>
                <a:cs typeface="MiSans" pitchFamily="34" charset="-120"/>
              </a:rPr>
              <a:t>effectively paraphrase content, ensuring that responses are </a:t>
            </a:r>
            <a:endParaRPr lang="en-US" sz="1600" dirty="0">
              <a:solidFill>
                <a:srgbClr val="002060"/>
              </a:solidFill>
            </a:endParaRPr>
          </a:p>
          <a:p>
            <a:pPr>
              <a:lnSpc>
                <a:spcPct val="150000"/>
              </a:lnSpc>
            </a:pPr>
            <a:r>
              <a:rPr lang="en-US" sz="1600" dirty="0">
                <a:solidFill>
                  <a:srgbClr val="002060"/>
                </a:solidFill>
                <a:latin typeface="MiSans" pitchFamily="34" charset="0"/>
                <a:ea typeface="MiSans" pitchFamily="34" charset="-122"/>
                <a:cs typeface="MiSans" pitchFamily="34" charset="-120"/>
              </a:rPr>
              <a:t>linguistically novel yet factually accurate.</a:t>
            </a:r>
            <a:endParaRPr lang="en-US" sz="1600" dirty="0">
              <a:solidFill>
                <a:srgbClr val="002060"/>
              </a:solidFill>
            </a:endParaRPr>
          </a:p>
        </p:txBody>
      </p:sp>
      <p:pic>
        <p:nvPicPr>
          <p:cNvPr id="12" name="Image 0" descr="https://kimi-img.moonshot.cn/pub/slides/25-11-29-04:10:03-d4l036qej2dpgnkvoohg.png"/>
          <p:cNvPicPr>
            <a:picLocks noChangeAspect="1"/>
          </p:cNvPicPr>
          <p:nvPr/>
        </p:nvPicPr>
        <p:blipFill>
          <a:blip r:embed="rId3"/>
          <a:stretch>
            <a:fillRect/>
          </a:stretch>
        </p:blipFill>
        <p:spPr>
          <a:xfrm>
            <a:off x="153595" y="513884"/>
            <a:ext cx="5237577" cy="5170517"/>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002060"/>
                </a:solidFill>
                <a:latin typeface="MiSans" pitchFamily="34" charset="0"/>
                <a:ea typeface="MiSans" pitchFamily="34" charset="-122"/>
                <a:cs typeface="MiSans" pitchFamily="34" charset="-120"/>
              </a:rPr>
              <a:t>RAG Foundation</a:t>
            </a:r>
            <a:endParaRPr lang="en-US" sz="1600" dirty="0">
              <a:solidFill>
                <a:srgbClr val="002060"/>
              </a:solidFill>
            </a:endParaRPr>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01</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249150" cy="6857365"/>
          </a:xfrm>
          <a:prstGeom prst="rect">
            <a:avLst/>
          </a:prstGeom>
          <a:gradFill flip="none" rotWithShape="1">
            <a:gsLst>
              <a:gs pos="0">
                <a:srgbClr val="F6F8FD"/>
              </a:gs>
              <a:gs pos="66000">
                <a:srgbClr val="72C3CF"/>
              </a:gs>
              <a:gs pos="100000">
                <a:srgbClr val="72C3CF"/>
              </a:gs>
            </a:gsLst>
            <a:lin ang="5400000" scaled="1"/>
          </a:gradFill>
          <a:ln/>
        </p:spPr>
      </p:sp>
      <p:sp>
        <p:nvSpPr>
          <p:cNvPr id="3" name="Text 1"/>
          <p:cNvSpPr/>
          <p:nvPr/>
        </p:nvSpPr>
        <p:spPr>
          <a:xfrm>
            <a:off x="0" y="0"/>
            <a:ext cx="1224915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8600000">
            <a:off x="-2628900" y="1578610"/>
            <a:ext cx="5962650" cy="5962650"/>
          </a:xfrm>
          <a:prstGeom prst="donut">
            <a:avLst>
              <a:gd name="adj" fmla="val 25000"/>
            </a:avLst>
          </a:prstGeom>
          <a:gradFill flip="none" rotWithShape="1">
            <a:gsLst>
              <a:gs pos="0">
                <a:srgbClr val="F6F8FD">
                  <a:alpha val="50000"/>
                </a:srgbClr>
              </a:gs>
              <a:gs pos="100000">
                <a:srgbClr val="72C3CF"/>
              </a:gs>
            </a:gsLst>
            <a:lin ang="5400000" scaled="1"/>
          </a:gradFill>
          <a:ln/>
        </p:spPr>
      </p:sp>
      <p:sp>
        <p:nvSpPr>
          <p:cNvPr id="5" name="Text 3"/>
          <p:cNvSpPr/>
          <p:nvPr/>
        </p:nvSpPr>
        <p:spPr>
          <a:xfrm rot="18600000">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558925" y="5872480"/>
            <a:ext cx="1478915" cy="1478915"/>
          </a:xfrm>
          <a:prstGeom prst="ellipse">
            <a:avLst/>
          </a:prstGeom>
          <a:solidFill>
            <a:srgbClr val="E4F3F7">
              <a:alpha val="90196"/>
            </a:srgbClr>
          </a:solidFill>
          <a:ln/>
        </p:spPr>
      </p:sp>
      <p:sp>
        <p:nvSpPr>
          <p:cNvPr id="7" name="Text 5"/>
          <p:cNvSpPr/>
          <p:nvPr/>
        </p:nvSpPr>
        <p:spPr>
          <a:xfrm>
            <a:off x="1558925" y="5872480"/>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9768205" y="2360930"/>
            <a:ext cx="4990465" cy="4990465"/>
          </a:xfrm>
          <a:prstGeom prst="ellipse">
            <a:avLst/>
          </a:prstGeom>
          <a:gradFill flip="none" rotWithShape="1">
            <a:gsLst>
              <a:gs pos="0">
                <a:srgbClr val="F6F8FD"/>
              </a:gs>
              <a:gs pos="100000">
                <a:srgbClr val="72C3CF">
                  <a:alpha val="0"/>
                </a:srgbClr>
              </a:gs>
            </a:gsLst>
            <a:lin ang="5400000" scaled="1"/>
          </a:gradFill>
          <a:ln/>
        </p:spPr>
      </p:sp>
      <p:sp>
        <p:nvSpPr>
          <p:cNvPr id="9" name="Text 7"/>
          <p:cNvSpPr/>
          <p:nvPr/>
        </p:nvSpPr>
        <p:spPr>
          <a:xfrm>
            <a:off x="9768205" y="2360930"/>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189335" y="1578610"/>
            <a:ext cx="1478280" cy="1478280"/>
          </a:xfrm>
          <a:prstGeom prst="ellipse">
            <a:avLst/>
          </a:prstGeom>
          <a:gradFill flip="none" rotWithShape="1">
            <a:gsLst>
              <a:gs pos="0">
                <a:srgbClr val="F6F8FD">
                  <a:alpha val="50000"/>
                </a:srgbClr>
              </a:gs>
              <a:gs pos="100000">
                <a:srgbClr val="72C3CF"/>
              </a:gs>
            </a:gsLst>
            <a:lin ang="5400000" scaled="1"/>
          </a:gradFill>
          <a:ln/>
        </p:spPr>
      </p:sp>
      <p:sp>
        <p:nvSpPr>
          <p:cNvPr id="11" name="Text 9"/>
          <p:cNvSpPr/>
          <p:nvPr/>
        </p:nvSpPr>
        <p:spPr>
          <a:xfrm>
            <a:off x="11189335" y="1578610"/>
            <a:ext cx="1478280" cy="147828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2566353" y="2042795"/>
            <a:ext cx="10418445" cy="1569660"/>
          </a:xfrm>
          <a:prstGeom prst="rect">
            <a:avLst/>
          </a:prstGeom>
          <a:noFill/>
          <a:ln/>
        </p:spPr>
        <p:txBody>
          <a:bodyPr wrap="square" lIns="91440" tIns="45720" rIns="91440" bIns="45720" rtlCol="0" anchor="t">
            <a:spAutoFit/>
          </a:bodyPr>
          <a:lstStyle/>
          <a:p>
            <a:pPr>
              <a:lnSpc>
                <a:spcPct val="100000"/>
              </a:lnSpc>
            </a:pPr>
            <a:r>
              <a:rPr lang="en-US" sz="9600" b="1" dirty="0">
                <a:solidFill>
                  <a:srgbClr val="002060"/>
                </a:solidFill>
                <a:latin typeface="MiSans" pitchFamily="34" charset="0"/>
                <a:ea typeface="MiSans" pitchFamily="34" charset="-122"/>
                <a:cs typeface="MiSans" pitchFamily="34" charset="-120"/>
              </a:rPr>
              <a:t>THANK YOU</a:t>
            </a:r>
            <a:endParaRPr lang="en-US" sz="1600" dirty="0">
              <a:solidFill>
                <a:srgbClr val="002060"/>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47941" y="5944171"/>
            <a:ext cx="1478915" cy="1478915"/>
          </a:xfrm>
          <a:prstGeom prst="ellipse">
            <a:avLst/>
          </a:prstGeom>
          <a:gradFill flip="none" rotWithShape="1">
            <a:gsLst>
              <a:gs pos="0">
                <a:srgbClr val="66BECB"/>
              </a:gs>
              <a:gs pos="45000">
                <a:srgbClr val="66BECB"/>
              </a:gs>
              <a:gs pos="100000">
                <a:srgbClr val="E4F3F7"/>
              </a:gs>
            </a:gsLst>
            <a:lin ang="5400000" scaled="1"/>
          </a:gradFill>
          <a:ln/>
        </p:spPr>
      </p:sp>
      <p:sp>
        <p:nvSpPr>
          <p:cNvPr id="3" name="Text 1"/>
          <p:cNvSpPr/>
          <p:nvPr/>
        </p:nvSpPr>
        <p:spPr>
          <a:xfrm>
            <a:off x="-547941" y="5944171"/>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3633470" y="5574665"/>
            <a:ext cx="9527540" cy="276225"/>
          </a:xfrm>
          <a:prstGeom prst="rect">
            <a:avLst/>
          </a:prstGeom>
          <a:noFill/>
          <a:ln/>
        </p:spPr>
        <p:txBody>
          <a:bodyPr wrap="square" lIns="91440" tIns="45720" rIns="91440" bIns="45720" rtlCol="0" anchor="t">
            <a:spAutoFit/>
          </a:bodyPr>
          <a:lstStyle/>
          <a:p>
            <a:pPr>
              <a:lnSpc>
                <a:spcPct val="100000"/>
              </a:lnSpc>
            </a:pPr>
            <a:r>
              <a:rPr lang="en-US" sz="1800" dirty="0">
                <a:solidFill>
                  <a:srgbClr val="FFFFFF"/>
                </a:solidFill>
                <a:latin typeface="MiSans" pitchFamily="34" charset="0"/>
                <a:ea typeface="MiSans" pitchFamily="34" charset="-122"/>
                <a:cs typeface="MiSans" pitchFamily="34" charset="-120"/>
              </a:rPr>
              <a:t>汇报人：xxx   汇报时间：x年x月x日</a:t>
            </a:r>
            <a:endParaRPr lang="en-US" sz="1600" dirty="0"/>
          </a:p>
        </p:txBody>
      </p:sp>
      <p:sp>
        <p:nvSpPr>
          <p:cNvPr id="5" name="Shape 3"/>
          <p:cNvSpPr/>
          <p:nvPr/>
        </p:nvSpPr>
        <p:spPr>
          <a:xfrm rot="9420000">
            <a:off x="-586085" y="-788784"/>
            <a:ext cx="1892602" cy="1816441"/>
          </a:xfrm>
          <a:prstGeom prst="blockArc">
            <a:avLst>
              <a:gd name="adj1" fmla="val 10800000"/>
              <a:gd name="adj2" fmla="val 0"/>
              <a:gd name="adj3" fmla="val 25000"/>
            </a:avLst>
          </a:prstGeom>
          <a:gradFill flip="none" rotWithShape="1">
            <a:gsLst>
              <a:gs pos="0">
                <a:srgbClr val="A8EAE4">
                  <a:alpha val="42000"/>
                </a:srgbClr>
              </a:gs>
              <a:gs pos="25000">
                <a:srgbClr val="A8EAE4">
                  <a:alpha val="42000"/>
                </a:srgbClr>
              </a:gs>
              <a:gs pos="100000">
                <a:srgbClr val="E4F3F7"/>
              </a:gs>
            </a:gsLst>
            <a:lin ang="5400000" scaled="1"/>
          </a:gradFill>
          <a:ln/>
        </p:spPr>
      </p:sp>
      <p:sp>
        <p:nvSpPr>
          <p:cNvPr id="6" name="Text 4"/>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5"/>
          <p:cNvSpPr/>
          <p:nvPr/>
        </p:nvSpPr>
        <p:spPr>
          <a:xfrm>
            <a:off x="678860" y="973855"/>
            <a:ext cx="10418445"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UF Policy RAG Chatbot: NLP &amp; Vector Search</a:t>
            </a:r>
            <a:endParaRPr lang="en-US" sz="1600" dirty="0"/>
          </a:p>
        </p:txBody>
      </p:sp>
      <p:sp>
        <p:nvSpPr>
          <p:cNvPr id="8" name="Shape 6"/>
          <p:cNvSpPr/>
          <p:nvPr/>
        </p:nvSpPr>
        <p:spPr>
          <a:xfrm>
            <a:off x="10122535" y="-634619"/>
            <a:ext cx="2069465" cy="2069465"/>
          </a:xfrm>
          <a:prstGeom prst="ellipse">
            <a:avLst/>
          </a:prstGeom>
          <a:gradFill flip="none" rotWithShape="1">
            <a:gsLst>
              <a:gs pos="0">
                <a:srgbClr val="A8EAE4">
                  <a:alpha val="42000"/>
                </a:srgbClr>
              </a:gs>
              <a:gs pos="42000">
                <a:srgbClr val="A8EAE4">
                  <a:alpha val="42000"/>
                </a:srgbClr>
              </a:gs>
              <a:gs pos="100000">
                <a:srgbClr val="E4F3F7"/>
              </a:gs>
            </a:gsLst>
            <a:lin ang="5400000" scaled="1"/>
          </a:gradFill>
          <a:ln/>
        </p:spPr>
      </p:sp>
      <p:sp>
        <p:nvSpPr>
          <p:cNvPr id="9" name="Text 7"/>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3312795" y="1511300"/>
            <a:ext cx="1132170" cy="461010"/>
          </a:xfrm>
          <a:prstGeom prst="roundRect">
            <a:avLst>
              <a:gd name="adj" fmla="val 50000"/>
            </a:avLst>
          </a:prstGeom>
          <a:gradFill flip="none" rotWithShape="1">
            <a:gsLst>
              <a:gs pos="0">
                <a:srgbClr val="66BECB"/>
              </a:gs>
              <a:gs pos="45000">
                <a:srgbClr val="66BECB"/>
              </a:gs>
              <a:gs pos="100000">
                <a:srgbClr val="E4F3F7"/>
              </a:gs>
            </a:gsLst>
            <a:lin ang="5400000" scaled="1"/>
          </a:gradFill>
          <a:ln/>
        </p:spPr>
      </p:sp>
      <p:sp>
        <p:nvSpPr>
          <p:cNvPr id="11" name="Text 9"/>
          <p:cNvSpPr/>
          <p:nvPr/>
        </p:nvSpPr>
        <p:spPr>
          <a:xfrm>
            <a:off x="3312795" y="1511300"/>
            <a:ext cx="1132170" cy="461010"/>
          </a:xfrm>
          <a:prstGeom prst="rect">
            <a:avLst/>
          </a:prstGeom>
          <a:noFill/>
          <a:ln/>
        </p:spPr>
        <p:txBody>
          <a:bodyPr wrap="square" lIns="45720" tIns="9144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01</a:t>
            </a:r>
            <a:endParaRPr lang="en-US" sz="1600" dirty="0"/>
          </a:p>
        </p:txBody>
      </p:sp>
      <p:sp>
        <p:nvSpPr>
          <p:cNvPr id="12" name="Text 10"/>
          <p:cNvSpPr/>
          <p:nvPr/>
        </p:nvSpPr>
        <p:spPr>
          <a:xfrm>
            <a:off x="4492588" y="1633220"/>
            <a:ext cx="2992027"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Project Overview</a:t>
            </a:r>
            <a:endParaRPr lang="en-US" sz="1600" dirty="0"/>
          </a:p>
        </p:txBody>
      </p:sp>
      <p:sp>
        <p:nvSpPr>
          <p:cNvPr id="13" name="Text 11"/>
          <p:cNvSpPr/>
          <p:nvPr/>
        </p:nvSpPr>
        <p:spPr>
          <a:xfrm>
            <a:off x="4492588" y="1934210"/>
            <a:ext cx="7148608" cy="1242695"/>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This project implements a Retrieval-Augmented Generation (RAG) system to bridge the domain knowledge gap for public LLMs by grounding answers in UF policy documents. The goal is to ensure factual accuracy and relevance in responses.</a:t>
            </a:r>
            <a:endParaRPr lang="en-US" sz="1600" dirty="0">
              <a:solidFill>
                <a:srgbClr val="002060"/>
              </a:solidFill>
            </a:endParaRPr>
          </a:p>
        </p:txBody>
      </p:sp>
      <p:sp>
        <p:nvSpPr>
          <p:cNvPr id="14" name="Shape 12"/>
          <p:cNvSpPr/>
          <p:nvPr/>
        </p:nvSpPr>
        <p:spPr>
          <a:xfrm>
            <a:off x="3312985" y="3106085"/>
            <a:ext cx="1132205" cy="461010"/>
          </a:xfrm>
          <a:prstGeom prst="roundRect">
            <a:avLst>
              <a:gd name="adj" fmla="val 50000"/>
            </a:avLst>
          </a:prstGeom>
          <a:gradFill flip="none" rotWithShape="1">
            <a:gsLst>
              <a:gs pos="0">
                <a:srgbClr val="66BECB"/>
              </a:gs>
              <a:gs pos="45000">
                <a:srgbClr val="66BECB"/>
              </a:gs>
              <a:gs pos="100000">
                <a:srgbClr val="E4F3F7"/>
              </a:gs>
            </a:gsLst>
            <a:lin ang="5400000" scaled="1"/>
          </a:gradFill>
          <a:ln/>
        </p:spPr>
      </p:sp>
      <p:sp>
        <p:nvSpPr>
          <p:cNvPr id="15" name="Text 13"/>
          <p:cNvSpPr/>
          <p:nvPr/>
        </p:nvSpPr>
        <p:spPr>
          <a:xfrm>
            <a:off x="3312985" y="3106085"/>
            <a:ext cx="1132205" cy="461010"/>
          </a:xfrm>
          <a:prstGeom prst="rect">
            <a:avLst/>
          </a:prstGeom>
          <a:noFill/>
          <a:ln/>
        </p:spPr>
        <p:txBody>
          <a:bodyPr wrap="square" lIns="45720" tIns="9144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02</a:t>
            </a:r>
            <a:endParaRPr lang="en-US" sz="1600" dirty="0"/>
          </a:p>
        </p:txBody>
      </p:sp>
      <p:sp>
        <p:nvSpPr>
          <p:cNvPr id="16" name="Text 14"/>
          <p:cNvSpPr/>
          <p:nvPr/>
        </p:nvSpPr>
        <p:spPr>
          <a:xfrm>
            <a:off x="4492815" y="3228005"/>
            <a:ext cx="2992120"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Core Technologies</a:t>
            </a:r>
            <a:endParaRPr lang="en-US" sz="1600" dirty="0"/>
          </a:p>
        </p:txBody>
      </p:sp>
      <p:sp>
        <p:nvSpPr>
          <p:cNvPr id="17" name="Text 15"/>
          <p:cNvSpPr/>
          <p:nvPr/>
        </p:nvSpPr>
        <p:spPr>
          <a:xfrm>
            <a:off x="4492815" y="3528995"/>
            <a:ext cx="7148830" cy="1242695"/>
          </a:xfrm>
          <a:prstGeom prst="rect">
            <a:avLst/>
          </a:prstGeom>
          <a:noFill/>
          <a:ln/>
        </p:spPr>
        <p:txBody>
          <a:bodyPr wrap="square" lIns="91440" tIns="45720" rIns="91440" bIns="45720" rtlCol="0" anchor="t"/>
          <a:lstStyle/>
          <a:p>
            <a:pPr>
              <a:lnSpc>
                <a:spcPct val="150000"/>
              </a:lnSpc>
            </a:pPr>
            <a:r>
              <a:rPr lang="en-US" sz="1400" dirty="0">
                <a:solidFill>
                  <a:srgbClr val="002060"/>
                </a:solidFill>
                <a:latin typeface="MiSans" pitchFamily="34" charset="0"/>
                <a:ea typeface="MiSans" pitchFamily="34" charset="-122"/>
                <a:cs typeface="MiSans" pitchFamily="34" charset="-120"/>
              </a:rPr>
              <a:t>The architecture leverages Python 3.10, utilizing a microservices pattern wrapped in a FastAPI REST API layer. This setup ensures high performance and scalability, making it suitable for real-time applications.</a:t>
            </a:r>
            <a:endParaRPr lang="en-US" sz="1600" dirty="0">
              <a:solidFill>
                <a:srgbClr val="002060"/>
              </a:solidFill>
            </a:endParaRPr>
          </a:p>
        </p:txBody>
      </p:sp>
      <p:sp>
        <p:nvSpPr>
          <p:cNvPr id="18" name="Shape 16"/>
          <p:cNvSpPr/>
          <p:nvPr/>
        </p:nvSpPr>
        <p:spPr>
          <a:xfrm>
            <a:off x="3312985" y="4700869"/>
            <a:ext cx="1132205" cy="461010"/>
          </a:xfrm>
          <a:prstGeom prst="roundRect">
            <a:avLst>
              <a:gd name="adj" fmla="val 50000"/>
            </a:avLst>
          </a:prstGeom>
          <a:gradFill flip="none" rotWithShape="1">
            <a:gsLst>
              <a:gs pos="0">
                <a:srgbClr val="66BECB"/>
              </a:gs>
              <a:gs pos="45000">
                <a:srgbClr val="66BECB"/>
              </a:gs>
              <a:gs pos="100000">
                <a:srgbClr val="E4F3F7"/>
              </a:gs>
            </a:gsLst>
            <a:lin ang="5400000" scaled="1"/>
          </a:gradFill>
          <a:ln/>
        </p:spPr>
      </p:sp>
      <p:sp>
        <p:nvSpPr>
          <p:cNvPr id="19" name="Text 17"/>
          <p:cNvSpPr/>
          <p:nvPr/>
        </p:nvSpPr>
        <p:spPr>
          <a:xfrm>
            <a:off x="3312985" y="4700869"/>
            <a:ext cx="1132205" cy="461010"/>
          </a:xfrm>
          <a:prstGeom prst="rect">
            <a:avLst/>
          </a:prstGeom>
          <a:noFill/>
          <a:ln/>
        </p:spPr>
        <p:txBody>
          <a:bodyPr wrap="square" lIns="45720" tIns="9144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03</a:t>
            </a:r>
            <a:endParaRPr lang="en-US" sz="1600" dirty="0"/>
          </a:p>
        </p:txBody>
      </p:sp>
      <p:sp>
        <p:nvSpPr>
          <p:cNvPr id="20" name="Text 18"/>
          <p:cNvSpPr/>
          <p:nvPr/>
        </p:nvSpPr>
        <p:spPr>
          <a:xfrm>
            <a:off x="4492815" y="4822789"/>
            <a:ext cx="2992120" cy="339090"/>
          </a:xfrm>
          <a:prstGeom prst="rect">
            <a:avLst/>
          </a:prstGeom>
          <a:noFill/>
          <a:ln/>
        </p:spPr>
        <p:txBody>
          <a:bodyPr wrap="square" lIns="91440" tIns="45720" rIns="91440" bIns="45720" rtlCol="0" anchor="t"/>
          <a:lstStyle/>
          <a:p>
            <a:pPr>
              <a:lnSpc>
                <a:spcPct val="100000"/>
              </a:lnSpc>
            </a:pPr>
            <a:r>
              <a:rPr lang="en-US" sz="1600" dirty="0">
                <a:solidFill>
                  <a:srgbClr val="63BCCA"/>
                </a:solidFill>
                <a:latin typeface="MiSans" pitchFamily="34" charset="0"/>
                <a:ea typeface="MiSans" pitchFamily="34" charset="-122"/>
                <a:cs typeface="MiSans" pitchFamily="34" charset="-120"/>
              </a:rPr>
              <a:t>Closed-Book Operation</a:t>
            </a:r>
            <a:endParaRPr lang="en-US" sz="1600" dirty="0"/>
          </a:p>
        </p:txBody>
      </p:sp>
      <p:sp>
        <p:nvSpPr>
          <p:cNvPr id="21" name="Text 19"/>
          <p:cNvSpPr/>
          <p:nvPr/>
        </p:nvSpPr>
        <p:spPr>
          <a:xfrm>
            <a:off x="4492815" y="5123779"/>
            <a:ext cx="7148830" cy="1242695"/>
          </a:xfrm>
          <a:prstGeom prst="rect">
            <a:avLst/>
          </a:prstGeom>
          <a:noFill/>
          <a:ln/>
        </p:spPr>
        <p:txBody>
          <a:bodyPr wrap="square" lIns="91440" tIns="45720" rIns="91440" bIns="45720" rtlCol="0" anchor="t"/>
          <a:lstStyle/>
          <a:p>
            <a:pPr>
              <a:lnSpc>
                <a:spcPct val="150000"/>
              </a:lnSpc>
            </a:pPr>
            <a:r>
              <a:rPr lang="en-US" sz="1400" dirty="0" smtClean="0">
                <a:solidFill>
                  <a:srgbClr val="002060"/>
                </a:solidFill>
                <a:latin typeface="MiSans" pitchFamily="34" charset="0"/>
                <a:ea typeface="MiSans" pitchFamily="34" charset="-122"/>
                <a:cs typeface="MiSans" pitchFamily="34" charset="-120"/>
              </a:rPr>
              <a:t>RAG </a:t>
            </a:r>
            <a:r>
              <a:rPr lang="en-US" sz="1400" dirty="0" smtClean="0">
                <a:solidFill>
                  <a:srgbClr val="002060"/>
                </a:solidFill>
                <a:latin typeface="MiSans" pitchFamily="34" charset="0"/>
                <a:ea typeface="MiSans" pitchFamily="34" charset="-122"/>
                <a:cs typeface="MiSans" pitchFamily="34" charset="-120"/>
              </a:rPr>
              <a:t>operates </a:t>
            </a:r>
            <a:r>
              <a:rPr lang="en-US" sz="1400" dirty="0">
                <a:solidFill>
                  <a:srgbClr val="002060"/>
                </a:solidFill>
                <a:latin typeface="MiSans" pitchFamily="34" charset="0"/>
                <a:ea typeface="MiSans" pitchFamily="34" charset="-122"/>
                <a:cs typeface="MiSans" pitchFamily="34" charset="-120"/>
              </a:rPr>
              <a:t>in a closed-book mode, meaning it can only generate answers based on the retrieved policy chunks. This prevents the model from hallucinating information not grounded in the provided data</a:t>
            </a:r>
            <a:r>
              <a:rPr lang="en-US" sz="1400" dirty="0">
                <a:solidFill>
                  <a:srgbClr val="404040"/>
                </a:solidFill>
                <a:latin typeface="MiSans" pitchFamily="34" charset="0"/>
                <a:ea typeface="MiSans" pitchFamily="34" charset="-122"/>
                <a:cs typeface="MiSans" pitchFamily="34" charset="-120"/>
              </a:rPr>
              <a:t>.</a:t>
            </a:r>
            <a:endParaRPr lang="en-US" sz="1600" dirty="0"/>
          </a:p>
        </p:txBody>
      </p:sp>
      <p:pic>
        <p:nvPicPr>
          <p:cNvPr id="22" name="Image 0" descr="https://kimi-img.moonshot.cn/pub/slides/25-11-29-04:22:38-d4l093g1gem5ldn1l9kg.png"/>
          <p:cNvPicPr>
            <a:picLocks noChangeAspect="1"/>
          </p:cNvPicPr>
          <p:nvPr/>
        </p:nvPicPr>
        <p:blipFill>
          <a:blip r:embed="rId3"/>
          <a:srcRect b="4762"/>
          <a:stretch/>
        </p:blipFill>
        <p:spPr>
          <a:xfrm>
            <a:off x="234581" y="2711593"/>
            <a:ext cx="2703160" cy="1989276"/>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930535" y="-1973515"/>
            <a:ext cx="3278331" cy="3278331"/>
          </a:xfrm>
          <a:prstGeom prst="ellipse">
            <a:avLst/>
          </a:prstGeom>
          <a:solidFill>
            <a:srgbClr val="E4F3F7"/>
          </a:solidFill>
          <a:ln/>
        </p:spPr>
      </p:sp>
      <p:sp>
        <p:nvSpPr>
          <p:cNvPr id="3" name="Text 1"/>
          <p:cNvSpPr/>
          <p:nvPr/>
        </p:nvSpPr>
        <p:spPr>
          <a:xfrm>
            <a:off x="-1930535" y="-1973515"/>
            <a:ext cx="3278331" cy="327833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348105" y="869950"/>
            <a:ext cx="8070850" cy="461010"/>
          </a:xfrm>
          <a:prstGeom prst="rect">
            <a:avLst/>
          </a:prstGeom>
          <a:noFill/>
          <a:ln/>
        </p:spPr>
        <p:txBody>
          <a:bodyPr wrap="square" lIns="91440" tIns="45720" rIns="91440" bIns="45720" rtlCol="0" anchor="t"/>
          <a:lstStyle/>
          <a:p>
            <a:pPr>
              <a:lnSpc>
                <a:spcPct val="100000"/>
              </a:lnSpc>
            </a:pPr>
            <a:r>
              <a:rPr lang="en-US" sz="2800" dirty="0">
                <a:solidFill>
                  <a:srgbClr val="63BCCA"/>
                </a:solidFill>
                <a:latin typeface="MiSans" pitchFamily="34" charset="0"/>
                <a:ea typeface="MiSans" pitchFamily="34" charset="-122"/>
                <a:cs typeface="MiSans" pitchFamily="34" charset="-120"/>
              </a:rPr>
              <a:t>Data Challenge &amp; Need for Semantic Search</a:t>
            </a:r>
            <a:endParaRPr lang="en-US" sz="1600" dirty="0"/>
          </a:p>
        </p:txBody>
      </p:sp>
      <p:sp>
        <p:nvSpPr>
          <p:cNvPr id="5" name="Shape 3"/>
          <p:cNvSpPr/>
          <p:nvPr/>
        </p:nvSpPr>
        <p:spPr>
          <a:xfrm>
            <a:off x="9418955" y="-900428"/>
            <a:ext cx="3656106" cy="3656106"/>
          </a:xfrm>
          <a:prstGeom prst="ellipse">
            <a:avLst/>
          </a:prstGeom>
          <a:gradFill flip="none" rotWithShape="1">
            <a:gsLst>
              <a:gs pos="0">
                <a:srgbClr val="63BCCA"/>
              </a:gs>
              <a:gs pos="100000">
                <a:srgbClr val="F6F8FD">
                  <a:alpha val="0"/>
                </a:srgbClr>
              </a:gs>
            </a:gsLst>
            <a:lin ang="5400000" scaled="1"/>
          </a:gradFill>
          <a:ln/>
        </p:spPr>
      </p:sp>
      <p:sp>
        <p:nvSpPr>
          <p:cNvPr id="6" name="Shape 4"/>
          <p:cNvSpPr/>
          <p:nvPr/>
        </p:nvSpPr>
        <p:spPr>
          <a:xfrm>
            <a:off x="1468419" y="1795252"/>
            <a:ext cx="167262" cy="1594562"/>
          </a:xfrm>
          <a:prstGeom prst="rect">
            <a:avLst/>
          </a:prstGeom>
          <a:solidFill>
            <a:srgbClr val="63BCCA"/>
          </a:solidFill>
          <a:ln/>
        </p:spPr>
      </p:sp>
      <p:sp>
        <p:nvSpPr>
          <p:cNvPr id="7" name="Text 5"/>
          <p:cNvSpPr/>
          <p:nvPr/>
        </p:nvSpPr>
        <p:spPr>
          <a:xfrm>
            <a:off x="1468419" y="1795252"/>
            <a:ext cx="167262" cy="1594562"/>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469054" y="3892022"/>
            <a:ext cx="166655" cy="1940236"/>
          </a:xfrm>
          <a:prstGeom prst="rect">
            <a:avLst/>
          </a:prstGeom>
          <a:solidFill>
            <a:srgbClr val="63BCCA"/>
          </a:solidFill>
          <a:ln/>
        </p:spPr>
      </p:sp>
      <p:sp>
        <p:nvSpPr>
          <p:cNvPr id="9" name="Text 7"/>
          <p:cNvSpPr/>
          <p:nvPr/>
        </p:nvSpPr>
        <p:spPr>
          <a:xfrm>
            <a:off x="1469054" y="3892022"/>
            <a:ext cx="166655" cy="1940236"/>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1936750" y="1795145"/>
            <a:ext cx="5424170"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Complex Data Structure</a:t>
            </a:r>
            <a:endParaRPr lang="en-US" sz="1600" dirty="0"/>
          </a:p>
        </p:txBody>
      </p:sp>
      <p:sp>
        <p:nvSpPr>
          <p:cNvPr id="11" name="Text 9"/>
          <p:cNvSpPr/>
          <p:nvPr/>
        </p:nvSpPr>
        <p:spPr>
          <a:xfrm>
            <a:off x="1936557" y="2134330"/>
            <a:ext cx="8307446" cy="1242695"/>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UF policies are scattered across multi-layered HTML and PDF documents, making it challenging to extract relevant information using traditional keyword-based search methods. The data is initially compiled into a structured JSON file.</a:t>
            </a:r>
            <a:endParaRPr lang="en-US" sz="1600" dirty="0">
              <a:solidFill>
                <a:srgbClr val="002060"/>
              </a:solidFill>
            </a:endParaRPr>
          </a:p>
        </p:txBody>
      </p:sp>
      <p:sp>
        <p:nvSpPr>
          <p:cNvPr id="12" name="Text 10"/>
          <p:cNvSpPr/>
          <p:nvPr/>
        </p:nvSpPr>
        <p:spPr>
          <a:xfrm>
            <a:off x="1937385" y="3891915"/>
            <a:ext cx="502856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Semantic Search Requirement</a:t>
            </a:r>
            <a:endParaRPr lang="en-US" sz="1600" dirty="0"/>
          </a:p>
        </p:txBody>
      </p:sp>
      <p:sp>
        <p:nvSpPr>
          <p:cNvPr id="13" name="Text 11"/>
          <p:cNvSpPr/>
          <p:nvPr/>
        </p:nvSpPr>
        <p:spPr>
          <a:xfrm>
            <a:off x="1937385" y="4231005"/>
            <a:ext cx="6291580" cy="1595120"/>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To address the semantic gap, the system employs semantic similarity search. For example, querying 'grade appeal process' should retrieve content discussing 'academic grievances,' which requires understanding the underlying meaning rather than exact keyword matches.</a:t>
            </a:r>
            <a:endParaRPr lang="en-US" sz="1600" dirty="0">
              <a:solidFill>
                <a:srgbClr val="002060"/>
              </a:solidFill>
            </a:endParaRPr>
          </a:p>
        </p:txBody>
      </p:sp>
      <p:pic>
        <p:nvPicPr>
          <p:cNvPr id="14" name="Image 0" descr="https://kimi-img.moonshot.cn/pub/slides/25-11-29-02:52:06-d4kuuliav1fa7o3c3rdg.png"/>
          <p:cNvPicPr>
            <a:picLocks noChangeAspect="1"/>
          </p:cNvPicPr>
          <p:nvPr/>
        </p:nvPicPr>
        <p:blipFill>
          <a:blip r:embed="rId3"/>
          <a:stretch>
            <a:fillRect/>
          </a:stretch>
        </p:blipFill>
        <p:spPr>
          <a:xfrm>
            <a:off x="8352133" y="3623305"/>
            <a:ext cx="3596625" cy="2703297"/>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9420000">
            <a:off x="-586085" y="-788784"/>
            <a:ext cx="1892602" cy="1816441"/>
          </a:xfrm>
          <a:prstGeom prst="blockArc">
            <a:avLst>
              <a:gd name="adj1" fmla="val 10800000"/>
              <a:gd name="adj2" fmla="val 0"/>
              <a:gd name="adj3" fmla="val 25000"/>
            </a:avLst>
          </a:prstGeom>
          <a:solidFill>
            <a:srgbClr val="D2EFF8"/>
          </a:solidFill>
          <a:ln/>
        </p:spPr>
      </p:sp>
      <p:sp>
        <p:nvSpPr>
          <p:cNvPr id="3" name="Text 1"/>
          <p:cNvSpPr/>
          <p:nvPr/>
        </p:nvSpPr>
        <p:spPr>
          <a:xfrm rot="9420000">
            <a:off x="-586085" y="-788784"/>
            <a:ext cx="1892602" cy="1816441"/>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2"/>
          <p:cNvSpPr/>
          <p:nvPr/>
        </p:nvSpPr>
        <p:spPr>
          <a:xfrm>
            <a:off x="1357516" y="973855"/>
            <a:ext cx="10418445" cy="461665"/>
          </a:xfrm>
          <a:prstGeom prst="rect">
            <a:avLst/>
          </a:prstGeom>
          <a:noFill/>
          <a:ln/>
        </p:spPr>
        <p:txBody>
          <a:bodyPr wrap="square" lIns="91440" tIns="45720" rIns="91440" bIns="45720" rtlCol="0" anchor="t">
            <a:spAutoFit/>
          </a:bodyPr>
          <a:lstStyle/>
          <a:p>
            <a:r>
              <a:rPr lang="en-US" sz="2400" dirty="0">
                <a:solidFill>
                  <a:srgbClr val="63BCCA"/>
                </a:solidFill>
                <a:latin typeface="MiSans" pitchFamily="34" charset="0"/>
                <a:ea typeface="MiSans" pitchFamily="34" charset="-122"/>
                <a:cs typeface="MiSans" pitchFamily="34" charset="-120"/>
              </a:rPr>
              <a:t>Closed-Domain RAG Workflow</a:t>
            </a:r>
          </a:p>
        </p:txBody>
      </p:sp>
      <p:sp>
        <p:nvSpPr>
          <p:cNvPr id="5" name="Shape 3"/>
          <p:cNvSpPr/>
          <p:nvPr/>
        </p:nvSpPr>
        <p:spPr>
          <a:xfrm>
            <a:off x="863746" y="805524"/>
            <a:ext cx="493778" cy="519721"/>
          </a:xfrm>
          <a:prstGeom prst="rect">
            <a:avLst/>
          </a:prstGeom>
          <a:gradFill flip="none" rotWithShape="1">
            <a:gsLst>
              <a:gs pos="0">
                <a:srgbClr val="66BECB"/>
              </a:gs>
              <a:gs pos="100000">
                <a:srgbClr val="E4F3F7"/>
              </a:gs>
            </a:gsLst>
            <a:lin ang="5400000" scaled="1"/>
          </a:gradFill>
          <a:ln/>
        </p:spPr>
      </p:sp>
      <p:sp>
        <p:nvSpPr>
          <p:cNvPr id="6" name="Text 4"/>
          <p:cNvSpPr/>
          <p:nvPr/>
        </p:nvSpPr>
        <p:spPr>
          <a:xfrm>
            <a:off x="863746" y="805524"/>
            <a:ext cx="493778" cy="51972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071230" y="655199"/>
            <a:ext cx="384825" cy="384825"/>
          </a:xfrm>
          <a:prstGeom prst="ellipse">
            <a:avLst/>
          </a:prstGeom>
          <a:gradFill flip="none" rotWithShape="1">
            <a:gsLst>
              <a:gs pos="0">
                <a:srgbClr val="66BECB"/>
              </a:gs>
              <a:gs pos="100000">
                <a:srgbClr val="E4F3F7"/>
              </a:gs>
            </a:gsLst>
            <a:lin ang="5400000" scaled="1"/>
          </a:gradFill>
          <a:ln/>
        </p:spPr>
      </p:sp>
      <p:sp>
        <p:nvSpPr>
          <p:cNvPr id="8" name="Text 6"/>
          <p:cNvSpPr/>
          <p:nvPr/>
        </p:nvSpPr>
        <p:spPr>
          <a:xfrm>
            <a:off x="1071230" y="655199"/>
            <a:ext cx="384825" cy="38482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884555" y="1683861"/>
            <a:ext cx="130175" cy="291465"/>
          </a:xfrm>
          <a:prstGeom prst="rect">
            <a:avLst/>
          </a:prstGeom>
          <a:solidFill>
            <a:srgbClr val="63BCCA"/>
          </a:solidFill>
          <a:ln/>
        </p:spPr>
      </p:sp>
      <p:sp>
        <p:nvSpPr>
          <p:cNvPr id="10" name="Text 8"/>
          <p:cNvSpPr/>
          <p:nvPr/>
        </p:nvSpPr>
        <p:spPr>
          <a:xfrm>
            <a:off x="884555" y="1683861"/>
            <a:ext cx="130175" cy="29146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4488180" y="1683861"/>
            <a:ext cx="130175" cy="291465"/>
          </a:xfrm>
          <a:prstGeom prst="rect">
            <a:avLst/>
          </a:prstGeom>
          <a:solidFill>
            <a:srgbClr val="63BCCA"/>
          </a:solidFill>
          <a:ln/>
        </p:spPr>
      </p:sp>
      <p:sp>
        <p:nvSpPr>
          <p:cNvPr id="12" name="Text 10"/>
          <p:cNvSpPr/>
          <p:nvPr/>
        </p:nvSpPr>
        <p:spPr>
          <a:xfrm>
            <a:off x="4488180" y="1683861"/>
            <a:ext cx="130175" cy="29146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783829" y="3252946"/>
            <a:ext cx="130175" cy="291465"/>
          </a:xfrm>
          <a:prstGeom prst="rect">
            <a:avLst/>
          </a:prstGeom>
          <a:solidFill>
            <a:srgbClr val="63BCCA"/>
          </a:solidFill>
          <a:ln/>
        </p:spPr>
      </p:sp>
      <p:sp>
        <p:nvSpPr>
          <p:cNvPr id="14" name="Text 12"/>
          <p:cNvSpPr/>
          <p:nvPr/>
        </p:nvSpPr>
        <p:spPr>
          <a:xfrm>
            <a:off x="783829" y="3252946"/>
            <a:ext cx="130175" cy="29146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4387454" y="3252946"/>
            <a:ext cx="130175" cy="291465"/>
          </a:xfrm>
          <a:prstGeom prst="rect">
            <a:avLst/>
          </a:prstGeom>
          <a:solidFill>
            <a:srgbClr val="63BCCA"/>
          </a:solidFill>
          <a:ln/>
        </p:spPr>
      </p:sp>
      <p:sp>
        <p:nvSpPr>
          <p:cNvPr id="16" name="Text 14"/>
          <p:cNvSpPr/>
          <p:nvPr/>
        </p:nvSpPr>
        <p:spPr>
          <a:xfrm>
            <a:off x="4387454" y="3252946"/>
            <a:ext cx="130175" cy="29146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10122535" y="-634619"/>
            <a:ext cx="2069465" cy="2069465"/>
          </a:xfrm>
          <a:prstGeom prst="ellipse">
            <a:avLst/>
          </a:prstGeom>
          <a:solidFill>
            <a:srgbClr val="E4F3F7">
              <a:alpha val="67059"/>
            </a:srgbClr>
          </a:solidFill>
          <a:ln/>
        </p:spPr>
      </p:sp>
      <p:sp>
        <p:nvSpPr>
          <p:cNvPr id="18" name="Text 16"/>
          <p:cNvSpPr/>
          <p:nvPr/>
        </p:nvSpPr>
        <p:spPr>
          <a:xfrm>
            <a:off x="10122535" y="-63461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11457305" y="-549989"/>
            <a:ext cx="1478915" cy="1478915"/>
          </a:xfrm>
          <a:prstGeom prst="ellipse">
            <a:avLst/>
          </a:prstGeom>
          <a:gradFill flip="none" rotWithShape="1">
            <a:gsLst>
              <a:gs pos="0">
                <a:srgbClr val="66BECB"/>
              </a:gs>
              <a:gs pos="100000">
                <a:srgbClr val="E4F3F7"/>
              </a:gs>
            </a:gsLst>
            <a:lin ang="5400000" scaled="1"/>
          </a:gradFill>
          <a:ln/>
        </p:spPr>
      </p:sp>
      <p:sp>
        <p:nvSpPr>
          <p:cNvPr id="20" name="Text 18"/>
          <p:cNvSpPr/>
          <p:nvPr/>
        </p:nvSpPr>
        <p:spPr>
          <a:xfrm>
            <a:off x="11457305" y="-549989"/>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rot="3300000">
            <a:off x="-729752" y="6112531"/>
            <a:ext cx="1559596" cy="1496836"/>
          </a:xfrm>
          <a:prstGeom prst="blockArc">
            <a:avLst>
              <a:gd name="adj1" fmla="val 10800000"/>
              <a:gd name="adj2" fmla="val 0"/>
              <a:gd name="adj3" fmla="val 25000"/>
            </a:avLst>
          </a:prstGeom>
          <a:gradFill flip="none" rotWithShape="1">
            <a:gsLst>
              <a:gs pos="0">
                <a:srgbClr val="66BECB"/>
              </a:gs>
              <a:gs pos="100000">
                <a:srgbClr val="E4F3F7"/>
              </a:gs>
            </a:gsLst>
            <a:lin ang="5400000" scaled="1"/>
          </a:gradFill>
          <a:ln/>
        </p:spPr>
      </p:sp>
      <p:sp>
        <p:nvSpPr>
          <p:cNvPr id="22" name="Text 20"/>
          <p:cNvSpPr/>
          <p:nvPr/>
        </p:nvSpPr>
        <p:spPr>
          <a:xfrm rot="3300000">
            <a:off x="-729752" y="6112531"/>
            <a:ext cx="1559596" cy="1496836"/>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a:off x="10412976" y="6058852"/>
            <a:ext cx="980511" cy="980511"/>
          </a:xfrm>
          <a:prstGeom prst="ellipse">
            <a:avLst/>
          </a:prstGeom>
          <a:solidFill>
            <a:srgbClr val="63BCCA">
              <a:alpha val="45098"/>
            </a:srgbClr>
          </a:solidFill>
          <a:ln/>
        </p:spPr>
      </p:sp>
      <p:sp>
        <p:nvSpPr>
          <p:cNvPr id="24" name="Text 22"/>
          <p:cNvSpPr/>
          <p:nvPr/>
        </p:nvSpPr>
        <p:spPr>
          <a:xfrm>
            <a:off x="10412976" y="6058852"/>
            <a:ext cx="980511" cy="980511"/>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a:off x="11027886" y="5452745"/>
            <a:ext cx="1624965" cy="1624965"/>
          </a:xfrm>
          <a:prstGeom prst="ellipse">
            <a:avLst/>
          </a:prstGeom>
          <a:solidFill>
            <a:srgbClr val="E4F3F7">
              <a:alpha val="76863"/>
            </a:srgbClr>
          </a:solidFill>
          <a:ln/>
        </p:spPr>
      </p:sp>
      <p:sp>
        <p:nvSpPr>
          <p:cNvPr id="26" name="Text 24"/>
          <p:cNvSpPr/>
          <p:nvPr/>
        </p:nvSpPr>
        <p:spPr>
          <a:xfrm>
            <a:off x="11027886" y="5452745"/>
            <a:ext cx="1624965" cy="162496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Text 25"/>
          <p:cNvSpPr/>
          <p:nvPr/>
        </p:nvSpPr>
        <p:spPr>
          <a:xfrm>
            <a:off x="1014730" y="1683861"/>
            <a:ext cx="2992120" cy="339090"/>
          </a:xfrm>
          <a:prstGeom prst="rect">
            <a:avLst/>
          </a:prstGeom>
          <a:noFill/>
          <a:ln/>
        </p:spPr>
        <p:txBody>
          <a:bodyPr wrap="square" lIns="91440" tIns="45720" rIns="91440" bIns="45720" rtlCol="0" anchor="t"/>
          <a:lstStyle/>
          <a:p>
            <a:pPr>
              <a:lnSpc>
                <a:spcPct val="100000"/>
              </a:lnSpc>
            </a:pPr>
            <a:r>
              <a:rPr lang="en-US" sz="1600" dirty="0" smtClean="0">
                <a:solidFill>
                  <a:schemeClr val="accent5">
                    <a:lumMod val="60000"/>
                    <a:lumOff val="40000"/>
                  </a:schemeClr>
                </a:solidFill>
              </a:rPr>
              <a:t>Text Extraction &amp; Chunking</a:t>
            </a:r>
            <a:endParaRPr lang="en-US" sz="1600" dirty="0">
              <a:solidFill>
                <a:schemeClr val="accent5">
                  <a:lumMod val="60000"/>
                  <a:lumOff val="40000"/>
                </a:schemeClr>
              </a:solidFill>
            </a:endParaRPr>
          </a:p>
        </p:txBody>
      </p:sp>
      <p:sp>
        <p:nvSpPr>
          <p:cNvPr id="28" name="Text 26"/>
          <p:cNvSpPr/>
          <p:nvPr/>
        </p:nvSpPr>
        <p:spPr>
          <a:xfrm>
            <a:off x="786130" y="2022951"/>
            <a:ext cx="3220720" cy="1718945"/>
          </a:xfrm>
          <a:prstGeom prst="rect">
            <a:avLst/>
          </a:prstGeom>
          <a:noFill/>
          <a:ln/>
        </p:spPr>
        <p:txBody>
          <a:bodyPr wrap="square" lIns="91440" tIns="45720" rIns="91440" bIns="45720" rtlCol="0" anchor="t"/>
          <a:lstStyle/>
          <a:p>
            <a:pPr>
              <a:lnSpc>
                <a:spcPct val="100000"/>
              </a:lnSpc>
            </a:pPr>
            <a:r>
              <a:rPr lang="en-US" sz="1400" dirty="0" smtClean="0">
                <a:solidFill>
                  <a:srgbClr val="002060"/>
                </a:solidFill>
              </a:rPr>
              <a:t>Raw documents (e.g., UF Policies) are scraped, cleaned, and split into smaller, manageable chunks (e.g., 1000 characters) using a Text Splitter</a:t>
            </a:r>
            <a:r>
              <a:rPr lang="en-US" sz="1400" dirty="0" smtClean="0">
                <a:solidFill>
                  <a:srgbClr val="002060"/>
                </a:solidFill>
              </a:rPr>
              <a:t>.</a:t>
            </a:r>
            <a:endParaRPr lang="en-US" sz="1600" dirty="0">
              <a:solidFill>
                <a:srgbClr val="002060"/>
              </a:solidFill>
            </a:endParaRPr>
          </a:p>
        </p:txBody>
      </p:sp>
      <p:sp>
        <p:nvSpPr>
          <p:cNvPr id="29" name="Text 27"/>
          <p:cNvSpPr/>
          <p:nvPr/>
        </p:nvSpPr>
        <p:spPr>
          <a:xfrm>
            <a:off x="4618355" y="1683861"/>
            <a:ext cx="2992120" cy="339090"/>
          </a:xfrm>
          <a:prstGeom prst="rect">
            <a:avLst/>
          </a:prstGeom>
          <a:noFill/>
          <a:ln/>
        </p:spPr>
        <p:txBody>
          <a:bodyPr wrap="square" lIns="91440" tIns="45720" rIns="91440" bIns="45720" rtlCol="0" anchor="t"/>
          <a:lstStyle/>
          <a:p>
            <a:pPr>
              <a:lnSpc>
                <a:spcPct val="100000"/>
              </a:lnSpc>
            </a:pPr>
            <a:r>
              <a:rPr lang="en-US" sz="1600" dirty="0" smtClean="0">
                <a:solidFill>
                  <a:schemeClr val="accent5">
                    <a:lumMod val="60000"/>
                    <a:lumOff val="40000"/>
                  </a:schemeClr>
                </a:solidFill>
              </a:rPr>
              <a:t>Creating Embeddings</a:t>
            </a:r>
            <a:endParaRPr lang="en-US" sz="1600" dirty="0">
              <a:solidFill>
                <a:schemeClr val="accent5">
                  <a:lumMod val="60000"/>
                  <a:lumOff val="40000"/>
                </a:schemeClr>
              </a:solidFill>
            </a:endParaRPr>
          </a:p>
        </p:txBody>
      </p:sp>
      <p:sp>
        <p:nvSpPr>
          <p:cNvPr id="30" name="Text 28"/>
          <p:cNvSpPr/>
          <p:nvPr/>
        </p:nvSpPr>
        <p:spPr>
          <a:xfrm>
            <a:off x="4389755" y="2022951"/>
            <a:ext cx="3220720" cy="1718945"/>
          </a:xfrm>
          <a:prstGeom prst="rect">
            <a:avLst/>
          </a:prstGeom>
          <a:noFill/>
          <a:ln/>
        </p:spPr>
        <p:txBody>
          <a:bodyPr wrap="square" lIns="91440" tIns="45720" rIns="91440" bIns="45720" rtlCol="0" anchor="t"/>
          <a:lstStyle/>
          <a:p>
            <a:pPr>
              <a:lnSpc>
                <a:spcPct val="100000"/>
              </a:lnSpc>
            </a:pPr>
            <a:r>
              <a:rPr lang="en-US" sz="1400" dirty="0" smtClean="0">
                <a:solidFill>
                  <a:srgbClr val="002060"/>
                </a:solidFill>
              </a:rPr>
              <a:t>Each text chunk is converted into a numerical vector (embedding) using an Embedding Model (e.g., BGE). Similar text will have vectors close together in space.</a:t>
            </a:r>
            <a:endParaRPr lang="en-US" sz="1600" dirty="0">
              <a:solidFill>
                <a:srgbClr val="002060"/>
              </a:solidFill>
            </a:endParaRPr>
          </a:p>
        </p:txBody>
      </p:sp>
      <p:sp>
        <p:nvSpPr>
          <p:cNvPr id="31" name="Text 29"/>
          <p:cNvSpPr/>
          <p:nvPr/>
        </p:nvSpPr>
        <p:spPr>
          <a:xfrm>
            <a:off x="914004" y="3252946"/>
            <a:ext cx="2992120" cy="339090"/>
          </a:xfrm>
          <a:prstGeom prst="rect">
            <a:avLst/>
          </a:prstGeom>
          <a:noFill/>
          <a:ln/>
        </p:spPr>
        <p:txBody>
          <a:bodyPr wrap="square" lIns="91440" tIns="45720" rIns="91440" bIns="45720" rtlCol="0" anchor="t"/>
          <a:lstStyle/>
          <a:p>
            <a:pPr>
              <a:lnSpc>
                <a:spcPct val="100000"/>
              </a:lnSpc>
            </a:pPr>
            <a:r>
              <a:rPr lang="en-US" sz="1600" dirty="0" smtClean="0">
                <a:solidFill>
                  <a:schemeClr val="accent5">
                    <a:lumMod val="60000"/>
                    <a:lumOff val="40000"/>
                  </a:schemeClr>
                </a:solidFill>
              </a:rPr>
              <a:t>Vector Database Storage</a:t>
            </a:r>
            <a:endParaRPr lang="en-US" sz="1600" dirty="0">
              <a:solidFill>
                <a:schemeClr val="accent5">
                  <a:lumMod val="60000"/>
                  <a:lumOff val="40000"/>
                </a:schemeClr>
              </a:solidFill>
            </a:endParaRPr>
          </a:p>
        </p:txBody>
      </p:sp>
      <p:sp>
        <p:nvSpPr>
          <p:cNvPr id="32" name="Text 30"/>
          <p:cNvSpPr/>
          <p:nvPr/>
        </p:nvSpPr>
        <p:spPr>
          <a:xfrm>
            <a:off x="685404" y="3592036"/>
            <a:ext cx="3220720" cy="1718945"/>
          </a:xfrm>
          <a:prstGeom prst="rect">
            <a:avLst/>
          </a:prstGeom>
          <a:noFill/>
          <a:ln/>
        </p:spPr>
        <p:txBody>
          <a:bodyPr wrap="square" lIns="91440" tIns="45720" rIns="91440" bIns="45720" rtlCol="0" anchor="t"/>
          <a:lstStyle/>
          <a:p>
            <a:pPr>
              <a:lnSpc>
                <a:spcPct val="100000"/>
              </a:lnSpc>
            </a:pPr>
            <a:r>
              <a:rPr lang="en-US" sz="1400" dirty="0" smtClean="0">
                <a:solidFill>
                  <a:srgbClr val="002060"/>
                </a:solidFill>
              </a:rPr>
              <a:t>These embeddings and their corresponding text chunks are stored in a specialized Vector Database (e.g., </a:t>
            </a:r>
            <a:r>
              <a:rPr lang="en-US" sz="1400" dirty="0" err="1" smtClean="0">
                <a:solidFill>
                  <a:srgbClr val="002060"/>
                </a:solidFill>
              </a:rPr>
              <a:t>ChromaDB</a:t>
            </a:r>
            <a:r>
              <a:rPr lang="en-US" sz="1400" dirty="0" smtClean="0">
                <a:solidFill>
                  <a:srgbClr val="002060"/>
                </a:solidFill>
              </a:rPr>
              <a:t>) for efficient similarity search</a:t>
            </a:r>
            <a:r>
              <a:rPr lang="en-US" sz="1400" dirty="0" smtClean="0"/>
              <a:t>.</a:t>
            </a:r>
            <a:endParaRPr lang="en-US" sz="1600" dirty="0"/>
          </a:p>
        </p:txBody>
      </p:sp>
      <p:sp>
        <p:nvSpPr>
          <p:cNvPr id="33" name="Text 31"/>
          <p:cNvSpPr/>
          <p:nvPr/>
        </p:nvSpPr>
        <p:spPr>
          <a:xfrm>
            <a:off x="4618355" y="3205321"/>
            <a:ext cx="2992120" cy="339090"/>
          </a:xfrm>
          <a:prstGeom prst="rect">
            <a:avLst/>
          </a:prstGeom>
          <a:noFill/>
          <a:ln/>
        </p:spPr>
        <p:txBody>
          <a:bodyPr wrap="square" lIns="91440" tIns="45720" rIns="91440" bIns="45720" rtlCol="0" anchor="t"/>
          <a:lstStyle/>
          <a:p>
            <a:pPr>
              <a:lnSpc>
                <a:spcPct val="100000"/>
              </a:lnSpc>
            </a:pPr>
            <a:r>
              <a:rPr lang="en-US" sz="1600" dirty="0" smtClean="0">
                <a:solidFill>
                  <a:schemeClr val="accent5">
                    <a:lumMod val="60000"/>
                    <a:lumOff val="40000"/>
                  </a:schemeClr>
                </a:solidFill>
              </a:rPr>
              <a:t>Semantic Matching</a:t>
            </a:r>
            <a:endParaRPr lang="en-US" sz="1600" dirty="0">
              <a:solidFill>
                <a:schemeClr val="accent5">
                  <a:lumMod val="60000"/>
                  <a:lumOff val="40000"/>
                </a:schemeClr>
              </a:solidFill>
            </a:endParaRPr>
          </a:p>
        </p:txBody>
      </p:sp>
      <p:sp>
        <p:nvSpPr>
          <p:cNvPr id="34" name="Text 32"/>
          <p:cNvSpPr/>
          <p:nvPr/>
        </p:nvSpPr>
        <p:spPr>
          <a:xfrm>
            <a:off x="4389755" y="3544411"/>
            <a:ext cx="3220720" cy="1718945"/>
          </a:xfrm>
          <a:prstGeom prst="rect">
            <a:avLst/>
          </a:prstGeom>
          <a:noFill/>
          <a:ln/>
        </p:spPr>
        <p:txBody>
          <a:bodyPr wrap="square" lIns="91440" tIns="45720" rIns="91440" bIns="45720" rtlCol="0" anchor="t"/>
          <a:lstStyle/>
          <a:p>
            <a:pPr>
              <a:lnSpc>
                <a:spcPct val="100000"/>
              </a:lnSpc>
            </a:pPr>
            <a:r>
              <a:rPr lang="en-US" sz="1400" dirty="0" smtClean="0">
                <a:solidFill>
                  <a:srgbClr val="002060"/>
                </a:solidFill>
              </a:rPr>
              <a:t>The User Question is converted to a vector. The database searches for the closest matching policy vectors using </a:t>
            </a:r>
            <a:r>
              <a:rPr lang="en-US" sz="1400" b="1" dirty="0" smtClean="0">
                <a:solidFill>
                  <a:srgbClr val="002060"/>
                </a:solidFill>
              </a:rPr>
              <a:t>Cosine Similarity</a:t>
            </a:r>
            <a:r>
              <a:rPr lang="en-US" sz="1400" dirty="0" smtClean="0">
                <a:solidFill>
                  <a:srgbClr val="002060"/>
                </a:solidFill>
              </a:rPr>
              <a:t>, retrieving the most relevant chunks (Top-K</a:t>
            </a:r>
            <a:r>
              <a:rPr lang="en-US" sz="1400" dirty="0" smtClean="0">
                <a:solidFill>
                  <a:srgbClr val="002060"/>
                </a:solidFill>
              </a:rPr>
              <a:t>).</a:t>
            </a:r>
            <a:endParaRPr lang="en-US" sz="1600" dirty="0">
              <a:solidFill>
                <a:srgbClr val="002060"/>
              </a:solidFill>
            </a:endParaRPr>
          </a:p>
        </p:txBody>
      </p:sp>
      <p:pic>
        <p:nvPicPr>
          <p:cNvPr id="36" name="Image 1" descr="https://kimi-img.moonshot.cn/pub/slides/25-11-29-02:08:13-d4kua3fahd8ft4k5d030.png"/>
          <p:cNvPicPr>
            <a:picLocks noChangeAspect="1"/>
          </p:cNvPicPr>
          <p:nvPr/>
        </p:nvPicPr>
        <p:blipFill>
          <a:blip r:embed="rId3"/>
          <a:stretch>
            <a:fillRect/>
          </a:stretch>
        </p:blipFill>
        <p:spPr>
          <a:xfrm>
            <a:off x="9446069" y="1325207"/>
            <a:ext cx="2592336" cy="1373619"/>
          </a:xfrm>
          <a:prstGeom prst="rect">
            <a:avLst/>
          </a:prstGeom>
        </p:spPr>
      </p:pic>
      <p:pic>
        <p:nvPicPr>
          <p:cNvPr id="37" name="Image 2" descr="https://kimi-img.moonshot.cn/pub/slides/25-11-29-02:08:42-d4kuaakupvnvrv8g9vmg.jpeg"/>
          <p:cNvPicPr>
            <a:picLocks noChangeAspect="1"/>
          </p:cNvPicPr>
          <p:nvPr/>
        </p:nvPicPr>
        <p:blipFill>
          <a:blip r:embed="rId4"/>
          <a:stretch>
            <a:fillRect/>
          </a:stretch>
        </p:blipFill>
        <p:spPr>
          <a:xfrm>
            <a:off x="7610475" y="3252946"/>
            <a:ext cx="2076450" cy="977900"/>
          </a:xfrm>
          <a:prstGeom prst="rect">
            <a:avLst/>
          </a:prstGeom>
        </p:spPr>
      </p:pic>
      <p:pic>
        <p:nvPicPr>
          <p:cNvPr id="38" name="Image 3" descr="https://kimi-img.moonshot.cn/pub/slides/25-11-29-02:08:57-d4kuaec432e2a2kunumg.jpg"/>
          <p:cNvPicPr>
            <a:picLocks noChangeAspect="1"/>
          </p:cNvPicPr>
          <p:nvPr/>
        </p:nvPicPr>
        <p:blipFill>
          <a:blip r:embed="rId5"/>
          <a:stretch>
            <a:fillRect/>
          </a:stretch>
        </p:blipFill>
        <p:spPr>
          <a:xfrm>
            <a:off x="9871672" y="2884367"/>
            <a:ext cx="1904289" cy="1904289"/>
          </a:xfrm>
          <a:prstGeom prst="rect">
            <a:avLst/>
          </a:prstGeom>
        </p:spPr>
      </p:pic>
      <p:pic>
        <p:nvPicPr>
          <p:cNvPr id="39" name="Image 4" descr="https://kimi-img.moonshot.cn/pub/slides/25-11-29-02:09:17-d4kuajd7vds4jngmjk7g.jpg"/>
          <p:cNvPicPr>
            <a:picLocks noChangeAspect="1"/>
          </p:cNvPicPr>
          <p:nvPr/>
        </p:nvPicPr>
        <p:blipFill>
          <a:blip r:embed="rId6"/>
          <a:stretch>
            <a:fillRect/>
          </a:stretch>
        </p:blipFill>
        <p:spPr>
          <a:xfrm>
            <a:off x="8644817" y="4613506"/>
            <a:ext cx="2097420" cy="1179395"/>
          </a:xfrm>
          <a:prstGeom prst="rect">
            <a:avLst/>
          </a:prstGeom>
        </p:spPr>
      </p:pic>
      <p:sp>
        <p:nvSpPr>
          <p:cNvPr id="43" name="TextBox 42"/>
          <p:cNvSpPr txBox="1"/>
          <p:nvPr/>
        </p:nvSpPr>
        <p:spPr>
          <a:xfrm>
            <a:off x="612318" y="1683861"/>
            <a:ext cx="301686" cy="369332"/>
          </a:xfrm>
          <a:prstGeom prst="rect">
            <a:avLst/>
          </a:prstGeom>
          <a:noFill/>
        </p:spPr>
        <p:txBody>
          <a:bodyPr wrap="none" rtlCol="0">
            <a:spAutoFit/>
          </a:bodyPr>
          <a:lstStyle/>
          <a:p>
            <a:r>
              <a:rPr lang="en-IN" dirty="0" smtClean="0"/>
              <a:t>1</a:t>
            </a:r>
            <a:endParaRPr lang="en-US" dirty="0"/>
          </a:p>
        </p:txBody>
      </p:sp>
      <p:sp>
        <p:nvSpPr>
          <p:cNvPr id="45" name="TextBox 44"/>
          <p:cNvSpPr txBox="1"/>
          <p:nvPr/>
        </p:nvSpPr>
        <p:spPr>
          <a:xfrm>
            <a:off x="4006850" y="1653619"/>
            <a:ext cx="301686" cy="369332"/>
          </a:xfrm>
          <a:prstGeom prst="rect">
            <a:avLst/>
          </a:prstGeom>
          <a:noFill/>
        </p:spPr>
        <p:txBody>
          <a:bodyPr wrap="none" rtlCol="0">
            <a:spAutoFit/>
          </a:bodyPr>
          <a:lstStyle/>
          <a:p>
            <a:r>
              <a:rPr lang="en-IN" dirty="0"/>
              <a:t>2</a:t>
            </a:r>
            <a:endParaRPr lang="en-US" dirty="0"/>
          </a:p>
        </p:txBody>
      </p:sp>
      <p:sp>
        <p:nvSpPr>
          <p:cNvPr id="46" name="TextBox 45"/>
          <p:cNvSpPr txBox="1"/>
          <p:nvPr/>
        </p:nvSpPr>
        <p:spPr>
          <a:xfrm>
            <a:off x="3906124" y="3222704"/>
            <a:ext cx="301686" cy="369332"/>
          </a:xfrm>
          <a:prstGeom prst="rect">
            <a:avLst/>
          </a:prstGeom>
          <a:noFill/>
        </p:spPr>
        <p:txBody>
          <a:bodyPr wrap="none" rtlCol="0">
            <a:spAutoFit/>
          </a:bodyPr>
          <a:lstStyle/>
          <a:p>
            <a:r>
              <a:rPr lang="en-IN" dirty="0"/>
              <a:t>4</a:t>
            </a:r>
            <a:endParaRPr lang="en-US" dirty="0"/>
          </a:p>
        </p:txBody>
      </p:sp>
      <p:sp>
        <p:nvSpPr>
          <p:cNvPr id="49" name="TextBox 48"/>
          <p:cNvSpPr txBox="1"/>
          <p:nvPr/>
        </p:nvSpPr>
        <p:spPr>
          <a:xfrm>
            <a:off x="383718" y="3222704"/>
            <a:ext cx="301686" cy="369332"/>
          </a:xfrm>
          <a:prstGeom prst="rect">
            <a:avLst/>
          </a:prstGeom>
          <a:noFill/>
        </p:spPr>
        <p:txBody>
          <a:bodyPr wrap="none" rtlCol="0">
            <a:spAutoFit/>
          </a:bodyPr>
          <a:lstStyle/>
          <a:p>
            <a:r>
              <a:rPr lang="en-IN" dirty="0"/>
              <a:t>3</a:t>
            </a:r>
            <a:endParaRPr lang="en-US" dirty="0"/>
          </a:p>
        </p:txBody>
      </p:sp>
      <p:sp>
        <p:nvSpPr>
          <p:cNvPr id="50" name="Text 12"/>
          <p:cNvSpPr/>
          <p:nvPr/>
        </p:nvSpPr>
        <p:spPr>
          <a:xfrm>
            <a:off x="2761219" y="4788656"/>
            <a:ext cx="130175" cy="291465"/>
          </a:xfrm>
          <a:prstGeom prst="rect">
            <a:avLst/>
          </a:prstGeom>
          <a:noFill/>
          <a:ln/>
        </p:spPr>
        <p:txBody>
          <a:bodyPr wrap="square" lIns="45720" tIns="91440" rIns="91440" bIns="45720" rtlCol="0" anchor="ctr"/>
          <a:lstStyle/>
          <a:p>
            <a:pPr>
              <a:lnSpc>
                <a:spcPct val="100000"/>
              </a:lnSpc>
            </a:pPr>
            <a:endParaRPr lang="en-US" sz="1600" dirty="0"/>
          </a:p>
        </p:txBody>
      </p:sp>
      <p:sp>
        <p:nvSpPr>
          <p:cNvPr id="51" name="Text 29"/>
          <p:cNvSpPr/>
          <p:nvPr/>
        </p:nvSpPr>
        <p:spPr>
          <a:xfrm>
            <a:off x="2891394" y="4788656"/>
            <a:ext cx="2992120" cy="339090"/>
          </a:xfrm>
          <a:prstGeom prst="rect">
            <a:avLst/>
          </a:prstGeom>
          <a:noFill/>
          <a:ln/>
        </p:spPr>
        <p:txBody>
          <a:bodyPr wrap="square" lIns="91440" tIns="45720" rIns="91440" bIns="45720" rtlCol="0" anchor="t"/>
          <a:lstStyle/>
          <a:p>
            <a:pPr>
              <a:lnSpc>
                <a:spcPct val="100000"/>
              </a:lnSpc>
            </a:pPr>
            <a:r>
              <a:rPr lang="en-IN" sz="1600" dirty="0" smtClean="0">
                <a:solidFill>
                  <a:schemeClr val="accent5">
                    <a:lumMod val="60000"/>
                    <a:lumOff val="40000"/>
                  </a:schemeClr>
                </a:solidFill>
              </a:rPr>
              <a:t>Answer Generation </a:t>
            </a:r>
            <a:endParaRPr lang="en-US" sz="1600" dirty="0">
              <a:solidFill>
                <a:schemeClr val="accent5">
                  <a:lumMod val="60000"/>
                  <a:lumOff val="40000"/>
                </a:schemeClr>
              </a:solidFill>
            </a:endParaRPr>
          </a:p>
        </p:txBody>
      </p:sp>
      <p:sp>
        <p:nvSpPr>
          <p:cNvPr id="52" name="Text 30"/>
          <p:cNvSpPr/>
          <p:nvPr/>
        </p:nvSpPr>
        <p:spPr>
          <a:xfrm>
            <a:off x="2662793" y="5127746"/>
            <a:ext cx="3469065" cy="1718945"/>
          </a:xfrm>
          <a:prstGeom prst="rect">
            <a:avLst/>
          </a:prstGeom>
          <a:noFill/>
          <a:ln/>
        </p:spPr>
        <p:txBody>
          <a:bodyPr wrap="square" lIns="91440" tIns="45720" rIns="91440" bIns="45720" rtlCol="0" anchor="t"/>
          <a:lstStyle/>
          <a:p>
            <a:pPr>
              <a:lnSpc>
                <a:spcPct val="100000"/>
              </a:lnSpc>
            </a:pPr>
            <a:r>
              <a:rPr lang="en-US" sz="1400" dirty="0" smtClean="0">
                <a:solidFill>
                  <a:srgbClr val="002060"/>
                </a:solidFill>
              </a:rPr>
              <a:t>The retrieved chunks are injected into the Large Language Model's (LLM) prompt as </a:t>
            </a:r>
            <a:r>
              <a:rPr lang="en-US" sz="1400" b="1" dirty="0" smtClean="0">
                <a:solidFill>
                  <a:srgbClr val="002060"/>
                </a:solidFill>
              </a:rPr>
              <a:t>context</a:t>
            </a:r>
            <a:r>
              <a:rPr lang="en-US" sz="1400" dirty="0" smtClean="0">
                <a:solidFill>
                  <a:srgbClr val="002060"/>
                </a:solidFill>
              </a:rPr>
              <a:t>. The LLM (e.g., GPT-OSS) generates a factual answer </a:t>
            </a:r>
            <a:r>
              <a:rPr lang="en-US" sz="1400" i="1" dirty="0" smtClean="0">
                <a:solidFill>
                  <a:srgbClr val="002060"/>
                </a:solidFill>
              </a:rPr>
              <a:t>only</a:t>
            </a:r>
            <a:r>
              <a:rPr lang="en-US" sz="1400" dirty="0" smtClean="0">
                <a:solidFill>
                  <a:srgbClr val="002060"/>
                </a:solidFill>
              </a:rPr>
              <a:t> using that provided context, preventing hallucination.</a:t>
            </a:r>
            <a:endParaRPr lang="en-US" sz="1600" dirty="0">
              <a:solidFill>
                <a:srgbClr val="002060"/>
              </a:solidFill>
            </a:endParaRPr>
          </a:p>
        </p:txBody>
      </p:sp>
      <p:sp>
        <p:nvSpPr>
          <p:cNvPr id="53" name="TextBox 52"/>
          <p:cNvSpPr txBox="1"/>
          <p:nvPr/>
        </p:nvSpPr>
        <p:spPr>
          <a:xfrm>
            <a:off x="2210265" y="4758414"/>
            <a:ext cx="301686" cy="369332"/>
          </a:xfrm>
          <a:prstGeom prst="rect">
            <a:avLst/>
          </a:prstGeom>
          <a:noFill/>
        </p:spPr>
        <p:txBody>
          <a:bodyPr wrap="none" rtlCol="0">
            <a:spAutoFit/>
          </a:bodyPr>
          <a:lstStyle/>
          <a:p>
            <a:r>
              <a:rPr lang="en-IN" dirty="0" smtClean="0"/>
              <a:t>5</a:t>
            </a:r>
            <a:endParaRPr lang="en-US" dirty="0"/>
          </a:p>
        </p:txBody>
      </p:sp>
      <p:sp>
        <p:nvSpPr>
          <p:cNvPr id="54" name="Shape 11"/>
          <p:cNvSpPr/>
          <p:nvPr/>
        </p:nvSpPr>
        <p:spPr>
          <a:xfrm>
            <a:off x="2761219" y="4836281"/>
            <a:ext cx="130175" cy="291465"/>
          </a:xfrm>
          <a:prstGeom prst="rect">
            <a:avLst/>
          </a:prstGeom>
          <a:solidFill>
            <a:srgbClr val="63BCCA"/>
          </a:solidFill>
          <a:ln/>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28900" y="1594632"/>
            <a:ext cx="5962650" cy="5962650"/>
          </a:xfrm>
          <a:prstGeom prst="donut">
            <a:avLst>
              <a:gd name="adj" fmla="val 25000"/>
            </a:avLst>
          </a:prstGeom>
          <a:gradFill flip="none" rotWithShape="1">
            <a:gsLst>
              <a:gs pos="0">
                <a:srgbClr val="F6F8FD">
                  <a:alpha val="0"/>
                </a:srgbClr>
              </a:gs>
              <a:gs pos="100000">
                <a:srgbClr val="90D0DF"/>
              </a:gs>
            </a:gsLst>
            <a:lin ang="5400000" scaled="1"/>
          </a:gradFill>
          <a:ln/>
        </p:spPr>
      </p:sp>
      <p:sp>
        <p:nvSpPr>
          <p:cNvPr id="3" name="Text 1"/>
          <p:cNvSpPr/>
          <p:nvPr/>
        </p:nvSpPr>
        <p:spPr>
          <a:xfrm>
            <a:off x="-2628900" y="1594632"/>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7160000">
            <a:off x="1818005" y="6063762"/>
            <a:ext cx="1478915" cy="1478915"/>
          </a:xfrm>
          <a:prstGeom prst="ellipse">
            <a:avLst/>
          </a:prstGeom>
          <a:gradFill flip="none" rotWithShape="1">
            <a:gsLst>
              <a:gs pos="0">
                <a:srgbClr val="F6F8FD">
                  <a:alpha val="0"/>
                </a:srgbClr>
              </a:gs>
              <a:gs pos="100000">
                <a:srgbClr val="90D0DF"/>
              </a:gs>
            </a:gsLst>
            <a:lin ang="5400000" scaled="1"/>
          </a:gradFill>
          <a:ln/>
        </p:spPr>
      </p:sp>
      <p:sp>
        <p:nvSpPr>
          <p:cNvPr id="5" name="Text 3"/>
          <p:cNvSpPr/>
          <p:nvPr/>
        </p:nvSpPr>
        <p:spPr>
          <a:xfrm rot="17160000">
            <a:off x="1818005" y="6063762"/>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9130626" y="-877423"/>
            <a:ext cx="4990465" cy="4990465"/>
          </a:xfrm>
          <a:prstGeom prst="ellipse">
            <a:avLst/>
          </a:prstGeom>
          <a:gradFill flip="none" rotWithShape="1">
            <a:gsLst>
              <a:gs pos="0">
                <a:srgbClr val="F6F8FD">
                  <a:alpha val="0"/>
                </a:srgbClr>
              </a:gs>
              <a:gs pos="100000">
                <a:srgbClr val="90D0DF"/>
              </a:gs>
            </a:gsLst>
            <a:lin ang="5400000" scaled="1"/>
          </a:gradFill>
          <a:ln/>
        </p:spPr>
      </p:sp>
      <p:sp>
        <p:nvSpPr>
          <p:cNvPr id="7" name="Text 5"/>
          <p:cNvSpPr/>
          <p:nvPr/>
        </p:nvSpPr>
        <p:spPr>
          <a:xfrm>
            <a:off x="9130626" y="-877423"/>
            <a:ext cx="4990465" cy="499046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584815" y="5888502"/>
            <a:ext cx="2082165" cy="2082165"/>
          </a:xfrm>
          <a:prstGeom prst="blockArc">
            <a:avLst>
              <a:gd name="adj1" fmla="val 10800000"/>
              <a:gd name="adj2" fmla="val 0"/>
              <a:gd name="adj3" fmla="val 25000"/>
            </a:avLst>
          </a:prstGeom>
          <a:gradFill flip="none" rotWithShape="1">
            <a:gsLst>
              <a:gs pos="0">
                <a:srgbClr val="90D0DF"/>
              </a:gs>
              <a:gs pos="4000">
                <a:srgbClr val="90D0DF"/>
              </a:gs>
              <a:gs pos="100000">
                <a:srgbClr val="F6F8FD">
                  <a:alpha val="0"/>
                </a:srgbClr>
              </a:gs>
            </a:gsLst>
            <a:lin ang="5400000" scaled="1"/>
          </a:gradFill>
          <a:ln/>
        </p:spPr>
      </p:sp>
      <p:sp>
        <p:nvSpPr>
          <p:cNvPr id="9" name="Text 7"/>
          <p:cNvSpPr/>
          <p:nvPr/>
        </p:nvSpPr>
        <p:spPr>
          <a:xfrm>
            <a:off x="10584815" y="5888502"/>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2942702" y="3868507"/>
            <a:ext cx="6653306" cy="960815"/>
          </a:xfrm>
          <a:prstGeom prst="rect">
            <a:avLst/>
          </a:prstGeom>
          <a:noFill/>
          <a:ln/>
        </p:spPr>
        <p:txBody>
          <a:bodyPr wrap="square" lIns="91440" tIns="45720" rIns="91440" bIns="45720" rtlCol="0" anchor="t"/>
          <a:lstStyle/>
          <a:p>
            <a:pPr algn="ctr">
              <a:lnSpc>
                <a:spcPct val="100000"/>
              </a:lnSpc>
            </a:pPr>
            <a:r>
              <a:rPr lang="en-US" sz="3600" dirty="0">
                <a:solidFill>
                  <a:srgbClr val="63BCCA"/>
                </a:solidFill>
                <a:latin typeface="MiSans" pitchFamily="34" charset="0"/>
                <a:ea typeface="MiSans" pitchFamily="34" charset="-122"/>
                <a:cs typeface="MiSans" pitchFamily="34" charset="-120"/>
              </a:rPr>
              <a:t>Core GenAI Components</a:t>
            </a:r>
            <a:endParaRPr lang="en-US" sz="1600" dirty="0"/>
          </a:p>
        </p:txBody>
      </p:sp>
      <p:sp>
        <p:nvSpPr>
          <p:cNvPr id="11" name="Shape 9"/>
          <p:cNvSpPr/>
          <p:nvPr/>
        </p:nvSpPr>
        <p:spPr>
          <a:xfrm>
            <a:off x="5361668" y="1594675"/>
            <a:ext cx="1815374" cy="1815374"/>
          </a:xfrm>
          <a:prstGeom prst="ellipse">
            <a:avLst/>
          </a:prstGeom>
          <a:gradFill flip="none" rotWithShape="1">
            <a:gsLst>
              <a:gs pos="0">
                <a:srgbClr val="90D0DF"/>
              </a:gs>
              <a:gs pos="12000">
                <a:srgbClr val="90D0DF"/>
              </a:gs>
              <a:gs pos="100000">
                <a:srgbClr val="F6F8FD">
                  <a:alpha val="0"/>
                </a:srgbClr>
              </a:gs>
            </a:gsLst>
            <a:lin ang="5400000" scaled="1"/>
          </a:gradFill>
          <a:ln/>
        </p:spPr>
      </p:sp>
      <p:sp>
        <p:nvSpPr>
          <p:cNvPr id="12" name="Text 10"/>
          <p:cNvSpPr/>
          <p:nvPr/>
        </p:nvSpPr>
        <p:spPr>
          <a:xfrm>
            <a:off x="5361668" y="1594675"/>
            <a:ext cx="1815374" cy="1815374"/>
          </a:xfrm>
          <a:prstGeom prst="rect">
            <a:avLst/>
          </a:prstGeom>
          <a:noFill/>
          <a:ln/>
        </p:spPr>
        <p:txBody>
          <a:bodyPr wrap="square" lIns="45720" tIns="91440" rIns="91440" bIns="45720" rtlCol="0" anchor="ctr"/>
          <a:lstStyle/>
          <a:p>
            <a:pPr algn="ctr">
              <a:lnSpc>
                <a:spcPct val="100000"/>
              </a:lnSpc>
            </a:pPr>
            <a:r>
              <a:rPr lang="en-US" sz="6600" dirty="0">
                <a:solidFill>
                  <a:srgbClr val="FFFFFF"/>
                </a:solidFill>
                <a:latin typeface="MiSans" pitchFamily="34" charset="0"/>
                <a:ea typeface="MiSans" pitchFamily="34" charset="-122"/>
                <a:cs typeface="MiSans" pitchFamily="34" charset="-120"/>
              </a:rPr>
              <a:t>02</a:t>
            </a:r>
            <a:endParaRPr lang="en-US" sz="1600" dirty="0"/>
          </a:p>
        </p:txBody>
      </p:sp>
      <p:sp>
        <p:nvSpPr>
          <p:cNvPr id="13" name="Shape 11"/>
          <p:cNvSpPr/>
          <p:nvPr/>
        </p:nvSpPr>
        <p:spPr>
          <a:xfrm>
            <a:off x="8693785" y="-474789"/>
            <a:ext cx="2069465" cy="2069465"/>
          </a:xfrm>
          <a:prstGeom prst="ellipse">
            <a:avLst/>
          </a:prstGeom>
          <a:gradFill flip="none" rotWithShape="1">
            <a:gsLst>
              <a:gs pos="0">
                <a:srgbClr val="F6F8FD">
                  <a:alpha val="0"/>
                </a:srgbClr>
              </a:gs>
              <a:gs pos="100000">
                <a:srgbClr val="90D0DF">
                  <a:alpha val="34000"/>
                </a:srgbClr>
              </a:gs>
            </a:gsLst>
            <a:lin ang="5400000" scaled="1"/>
          </a:gradFill>
          <a:ln/>
        </p:spPr>
      </p:sp>
      <p:sp>
        <p:nvSpPr>
          <p:cNvPr id="14" name="Text 12"/>
          <p:cNvSpPr/>
          <p:nvPr/>
        </p:nvSpPr>
        <p:spPr>
          <a:xfrm>
            <a:off x="8693785" y="-474789"/>
            <a:ext cx="2069465" cy="206946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7666" y="11325"/>
            <a:ext cx="12210109" cy="6857732"/>
          </a:xfrm>
          <a:prstGeom prst="rect">
            <a:avLst/>
          </a:prstGeom>
          <a:gradFill flip="none" rotWithShape="1">
            <a:gsLst>
              <a:gs pos="0">
                <a:srgbClr val="F6F8FD">
                  <a:alpha val="78000"/>
                </a:srgbClr>
              </a:gs>
              <a:gs pos="100000">
                <a:srgbClr val="6EC0CE">
                  <a:alpha val="34000"/>
                </a:srgbClr>
              </a:gs>
            </a:gsLst>
            <a:lin ang="5400000" scaled="1"/>
          </a:gradFill>
          <a:ln w="12700">
            <a:solidFill>
              <a:srgbClr val="AEB5C0"/>
            </a:solidFill>
            <a:prstDash val="solid"/>
          </a:ln>
        </p:spPr>
      </p:sp>
      <p:sp>
        <p:nvSpPr>
          <p:cNvPr id="3" name="Text 1"/>
          <p:cNvSpPr/>
          <p:nvPr/>
        </p:nvSpPr>
        <p:spPr>
          <a:xfrm>
            <a:off x="7666" y="11325"/>
            <a:ext cx="12210109" cy="6857732"/>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5000000">
            <a:off x="-2628900" y="1578610"/>
            <a:ext cx="5962650" cy="5962650"/>
          </a:xfrm>
          <a:prstGeom prst="donut">
            <a:avLst>
              <a:gd name="adj" fmla="val 25000"/>
            </a:avLst>
          </a:prstGeom>
          <a:gradFill flip="none" rotWithShape="1">
            <a:gsLst>
              <a:gs pos="0">
                <a:srgbClr val="F6F8FD">
                  <a:alpha val="78000"/>
                </a:srgbClr>
              </a:gs>
              <a:gs pos="100000">
                <a:srgbClr val="6EC0CE"/>
              </a:gs>
            </a:gsLst>
            <a:lin ang="5400000" scaled="1"/>
          </a:gradFill>
          <a:ln/>
        </p:spPr>
      </p:sp>
      <p:sp>
        <p:nvSpPr>
          <p:cNvPr id="5" name="Text 3"/>
          <p:cNvSpPr/>
          <p:nvPr/>
        </p:nvSpPr>
        <p:spPr>
          <a:xfrm rot="15000000">
            <a:off x="-2628900" y="1578610"/>
            <a:ext cx="5962650" cy="59626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9180000">
            <a:off x="1336675" y="6062345"/>
            <a:ext cx="1478915" cy="1478915"/>
          </a:xfrm>
          <a:prstGeom prst="ellipse">
            <a:avLst/>
          </a:prstGeom>
          <a:gradFill flip="none" rotWithShape="1">
            <a:gsLst>
              <a:gs pos="0">
                <a:srgbClr val="6EC0CE"/>
              </a:gs>
              <a:gs pos="100000">
                <a:srgbClr val="F6F8FD">
                  <a:alpha val="78000"/>
                </a:srgbClr>
              </a:gs>
            </a:gsLst>
            <a:lin ang="5400000" scaled="1"/>
          </a:gradFill>
          <a:ln/>
        </p:spPr>
      </p:sp>
      <p:sp>
        <p:nvSpPr>
          <p:cNvPr id="7" name="Text 5"/>
          <p:cNvSpPr/>
          <p:nvPr/>
        </p:nvSpPr>
        <p:spPr>
          <a:xfrm rot="9180000">
            <a:off x="1336675" y="6062345"/>
            <a:ext cx="1478915" cy="14789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rot="13440000">
            <a:off x="11067699" y="-770038"/>
            <a:ext cx="2082165" cy="2082165"/>
          </a:xfrm>
          <a:prstGeom prst="blockArc">
            <a:avLst>
              <a:gd name="adj1" fmla="val 10800000"/>
              <a:gd name="adj2" fmla="val 0"/>
              <a:gd name="adj3" fmla="val 25000"/>
            </a:avLst>
          </a:prstGeom>
          <a:gradFill flip="none" rotWithShape="1">
            <a:gsLst>
              <a:gs pos="0">
                <a:srgbClr val="6EC0CE"/>
              </a:gs>
              <a:gs pos="100000">
                <a:srgbClr val="F6F8FD">
                  <a:alpha val="78000"/>
                </a:srgbClr>
              </a:gs>
            </a:gsLst>
            <a:lin ang="5400000" scaled="1"/>
          </a:gradFill>
          <a:ln/>
        </p:spPr>
      </p:sp>
      <p:sp>
        <p:nvSpPr>
          <p:cNvPr id="9" name="Text 7"/>
          <p:cNvSpPr/>
          <p:nvPr/>
        </p:nvSpPr>
        <p:spPr>
          <a:xfrm rot="13440000">
            <a:off x="11067699" y="-770038"/>
            <a:ext cx="2082165" cy="20821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206255" y="1019200"/>
            <a:ext cx="9789809" cy="4819556"/>
          </a:xfrm>
          <a:prstGeom prst="roundRect">
            <a:avLst>
              <a:gd name="adj" fmla="val 0"/>
            </a:avLst>
          </a:prstGeom>
          <a:solidFill>
            <a:srgbClr val="E4F3F7"/>
          </a:solidFill>
          <a:ln/>
        </p:spPr>
      </p:sp>
      <p:sp>
        <p:nvSpPr>
          <p:cNvPr id="11" name="Text 9"/>
          <p:cNvSpPr/>
          <p:nvPr/>
        </p:nvSpPr>
        <p:spPr>
          <a:xfrm>
            <a:off x="1206255" y="1019200"/>
            <a:ext cx="9789809" cy="4819556"/>
          </a:xfrm>
          <a:prstGeom prst="rect">
            <a:avLst/>
          </a:prstGeom>
          <a:noFill/>
          <a:ln/>
        </p:spPr>
        <p:txBody>
          <a:bodyPr wrap="square" lIns="45720" tIns="91440" rIns="91440" bIns="45720" rtlCol="0" anchor="ctr"/>
          <a:lstStyle/>
          <a:p>
            <a:pPr>
              <a:lnSpc>
                <a:spcPct val="100000"/>
              </a:lnSpc>
            </a:pPr>
            <a:endParaRPr lang="en-US" sz="1600" dirty="0"/>
          </a:p>
        </p:txBody>
      </p:sp>
      <p:sp>
        <p:nvSpPr>
          <p:cNvPr id="12" name="Text 10"/>
          <p:cNvSpPr/>
          <p:nvPr/>
        </p:nvSpPr>
        <p:spPr>
          <a:xfrm>
            <a:off x="1799590" y="1843405"/>
            <a:ext cx="5219700" cy="920750"/>
          </a:xfrm>
          <a:prstGeom prst="rect">
            <a:avLst/>
          </a:prstGeom>
          <a:noFill/>
          <a:ln/>
        </p:spPr>
        <p:txBody>
          <a:bodyPr wrap="square" lIns="91440" tIns="45720" rIns="91440" bIns="45720" rtlCol="0" anchor="t">
            <a:spAutoFit/>
          </a:bodyPr>
          <a:lstStyle/>
          <a:p>
            <a:pPr>
              <a:lnSpc>
                <a:spcPct val="100000"/>
              </a:lnSpc>
            </a:pPr>
            <a:r>
              <a:rPr lang="en-US" sz="2800" dirty="0">
                <a:solidFill>
                  <a:srgbClr val="63BCCA"/>
                </a:solidFill>
                <a:latin typeface="MiSans" pitchFamily="34" charset="0"/>
                <a:ea typeface="MiSans" pitchFamily="34" charset="-122"/>
                <a:cs typeface="MiSans" pitchFamily="34" charset="-120"/>
              </a:rPr>
              <a:t>LangChain Recursive Text Splitting</a:t>
            </a:r>
            <a:endParaRPr lang="en-US" sz="1600" dirty="0"/>
          </a:p>
        </p:txBody>
      </p:sp>
      <p:sp>
        <p:nvSpPr>
          <p:cNvPr id="13" name="Text 11"/>
          <p:cNvSpPr/>
          <p:nvPr/>
        </p:nvSpPr>
        <p:spPr>
          <a:xfrm>
            <a:off x="1799590" y="2837180"/>
            <a:ext cx="5219700"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63BCCA"/>
                </a:solidFill>
                <a:latin typeface="MiSans" pitchFamily="34" charset="0"/>
                <a:ea typeface="MiSans" pitchFamily="34" charset="-122"/>
                <a:cs typeface="MiSans" pitchFamily="34" charset="-120"/>
              </a:rPr>
              <a:t>Text Chunking</a:t>
            </a:r>
            <a:endParaRPr lang="en-US" sz="1600" dirty="0"/>
          </a:p>
        </p:txBody>
      </p:sp>
      <p:sp>
        <p:nvSpPr>
          <p:cNvPr id="14" name="Text 12"/>
          <p:cNvSpPr/>
          <p:nvPr/>
        </p:nvSpPr>
        <p:spPr>
          <a:xfrm>
            <a:off x="1799590" y="3626485"/>
            <a:ext cx="4837430" cy="1866900"/>
          </a:xfrm>
          <a:prstGeom prst="rect">
            <a:avLst/>
          </a:prstGeom>
          <a:noFill/>
          <a:ln/>
        </p:spPr>
        <p:txBody>
          <a:bodyPr wrap="square" lIns="91440" tIns="45720" rIns="91440" bIns="45720" rtlCol="0" anchor="t"/>
          <a:lstStyle/>
          <a:p>
            <a:pPr>
              <a:lnSpc>
                <a:spcPct val="150000"/>
              </a:lnSpc>
            </a:pPr>
            <a:r>
              <a:rPr lang="en-US" sz="1600" dirty="0">
                <a:solidFill>
                  <a:srgbClr val="002060"/>
                </a:solidFill>
                <a:latin typeface="MiSans" pitchFamily="34" charset="0"/>
                <a:ea typeface="MiSans" pitchFamily="34" charset="-122"/>
                <a:cs typeface="MiSans" pitchFamily="34" charset="-120"/>
              </a:rPr>
              <a:t>LangChain's RecursiveCharacterTextSplitter is used to split policy text into manageable chunks. The configuration includes a chunk size of 1000 characters and an overlap of 200 characters to ensure context preservation.</a:t>
            </a:r>
            <a:endParaRPr lang="en-US" sz="1600" dirty="0">
              <a:solidFill>
                <a:srgbClr val="002060"/>
              </a:solidFill>
            </a:endParaRPr>
          </a:p>
        </p:txBody>
      </p:sp>
      <p:pic>
        <p:nvPicPr>
          <p:cNvPr id="15" name="Image 0" descr="https://kimi-img.moonshot.cn/pub/slides/25-11-29-03:00:27-d4kv2irfosllp9eoaaq0.png"/>
          <p:cNvPicPr>
            <a:picLocks noChangeAspect="1"/>
          </p:cNvPicPr>
          <p:nvPr/>
        </p:nvPicPr>
        <p:blipFill>
          <a:blip r:embed="rId3"/>
          <a:stretch>
            <a:fillRect/>
          </a:stretch>
        </p:blipFill>
        <p:spPr>
          <a:xfrm>
            <a:off x="6858879" y="2137803"/>
            <a:ext cx="4042898" cy="2745647"/>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2164" y="177309"/>
            <a:ext cx="7408265" cy="461010"/>
          </a:xfrm>
          <a:prstGeom prst="rect">
            <a:avLst/>
          </a:prstGeom>
          <a:noFill/>
          <a:ln/>
        </p:spPr>
        <p:txBody>
          <a:bodyPr wrap="square" lIns="91440" tIns="45720" rIns="91440" bIns="45720" rtlCol="0" anchor="t"/>
          <a:lstStyle/>
          <a:p>
            <a:pPr algn="r">
              <a:lnSpc>
                <a:spcPct val="100000"/>
              </a:lnSpc>
            </a:pPr>
            <a:r>
              <a:rPr lang="en-US" sz="2800" dirty="0">
                <a:solidFill>
                  <a:srgbClr val="63BCCA"/>
                </a:solidFill>
                <a:latin typeface="MiSans" pitchFamily="34" charset="0"/>
                <a:ea typeface="MiSans" pitchFamily="34" charset="-122"/>
                <a:cs typeface="MiSans" pitchFamily="34" charset="-120"/>
              </a:rPr>
              <a:t>BGE Embeddings: Semantic Vectorization</a:t>
            </a:r>
            <a:endParaRPr lang="en-US" sz="1600" dirty="0"/>
          </a:p>
        </p:txBody>
      </p:sp>
      <p:sp>
        <p:nvSpPr>
          <p:cNvPr id="3" name="Shape 1"/>
          <p:cNvSpPr/>
          <p:nvPr/>
        </p:nvSpPr>
        <p:spPr>
          <a:xfrm>
            <a:off x="148490" y="797291"/>
            <a:ext cx="234599" cy="234599"/>
          </a:xfrm>
          <a:prstGeom prst="ellipse">
            <a:avLst/>
          </a:prstGeom>
          <a:solidFill>
            <a:srgbClr val="63BCCA">
              <a:alpha val="90196"/>
            </a:srgbClr>
          </a:solidFill>
          <a:ln/>
        </p:spPr>
      </p:sp>
      <p:sp>
        <p:nvSpPr>
          <p:cNvPr id="4" name="Shape 2"/>
          <p:cNvSpPr/>
          <p:nvPr/>
        </p:nvSpPr>
        <p:spPr>
          <a:xfrm>
            <a:off x="121285" y="3953896"/>
            <a:ext cx="10240386" cy="0"/>
          </a:xfrm>
          <a:prstGeom prst="line">
            <a:avLst/>
          </a:prstGeom>
          <a:noFill/>
          <a:ln w="28575">
            <a:solidFill>
              <a:srgbClr val="11A9B8"/>
            </a:solidFill>
            <a:prstDash val="sysDot"/>
            <a:headEnd type="none"/>
            <a:tailEnd type="none"/>
          </a:ln>
        </p:spPr>
      </p:sp>
      <p:sp>
        <p:nvSpPr>
          <p:cNvPr id="5" name="Shape 3"/>
          <p:cNvSpPr/>
          <p:nvPr/>
        </p:nvSpPr>
        <p:spPr>
          <a:xfrm>
            <a:off x="10836278" y="5584982"/>
            <a:ext cx="1784558" cy="1784558"/>
          </a:xfrm>
          <a:prstGeom prst="ellipse">
            <a:avLst/>
          </a:prstGeom>
          <a:gradFill flip="none" rotWithShape="1">
            <a:gsLst>
              <a:gs pos="0">
                <a:srgbClr val="72C3CF"/>
              </a:gs>
              <a:gs pos="100000">
                <a:srgbClr val="F6F8FD">
                  <a:alpha val="78000"/>
                </a:srgbClr>
              </a:gs>
            </a:gsLst>
            <a:lin ang="5400000" scaled="1"/>
          </a:gradFill>
          <a:ln/>
        </p:spPr>
      </p:sp>
      <p:sp>
        <p:nvSpPr>
          <p:cNvPr id="6" name="Text 4"/>
          <p:cNvSpPr/>
          <p:nvPr/>
        </p:nvSpPr>
        <p:spPr>
          <a:xfrm>
            <a:off x="10836278" y="5584982"/>
            <a:ext cx="1784558" cy="1784558"/>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5"/>
          <p:cNvSpPr/>
          <p:nvPr/>
        </p:nvSpPr>
        <p:spPr>
          <a:xfrm>
            <a:off x="383089" y="797291"/>
            <a:ext cx="3696335" cy="339090"/>
          </a:xfrm>
          <a:prstGeom prst="rect">
            <a:avLst/>
          </a:prstGeom>
          <a:noFill/>
          <a:ln/>
        </p:spPr>
        <p:txBody>
          <a:bodyPr wrap="square" lIns="91440" tIns="45720" rIns="91440" bIns="45720" rtlCol="0" anchor="t"/>
          <a:lstStyle/>
          <a:p>
            <a:pPr>
              <a:lnSpc>
                <a:spcPct val="100000"/>
              </a:lnSpc>
            </a:pPr>
            <a:r>
              <a:rPr lang="en-US" sz="1800" dirty="0">
                <a:solidFill>
                  <a:srgbClr val="63BCCA"/>
                </a:solidFill>
                <a:latin typeface="MiSans" pitchFamily="34" charset="0"/>
                <a:ea typeface="MiSans" pitchFamily="34" charset="-122"/>
                <a:cs typeface="MiSans" pitchFamily="34" charset="-120"/>
              </a:rPr>
              <a:t>Embedding Model</a:t>
            </a:r>
            <a:endParaRPr lang="en-US" sz="1600" dirty="0"/>
          </a:p>
        </p:txBody>
      </p:sp>
      <p:sp>
        <p:nvSpPr>
          <p:cNvPr id="8" name="Text 6"/>
          <p:cNvSpPr/>
          <p:nvPr/>
        </p:nvSpPr>
        <p:spPr>
          <a:xfrm>
            <a:off x="383089" y="1159829"/>
            <a:ext cx="6543675" cy="1561465"/>
          </a:xfrm>
          <a:prstGeom prst="rect">
            <a:avLst/>
          </a:prstGeom>
          <a:noFill/>
          <a:ln/>
        </p:spPr>
        <p:txBody>
          <a:bodyPr wrap="square" lIns="91440" tIns="45720" rIns="91440" bIns="45720" rtlCol="0" anchor="t"/>
          <a:lstStyle/>
          <a:p>
            <a:pPr>
              <a:lnSpc>
                <a:spcPct val="150000"/>
              </a:lnSpc>
            </a:pPr>
            <a:r>
              <a:rPr lang="en-US" sz="1600" dirty="0">
                <a:solidFill>
                  <a:srgbClr val="63BCCA"/>
                </a:solidFill>
                <a:latin typeface="MiSans" pitchFamily="34" charset="0"/>
                <a:ea typeface="MiSans" pitchFamily="34" charset="-122"/>
                <a:cs typeface="MiSans" pitchFamily="34" charset="-120"/>
              </a:rPr>
              <a:t>The BGE Embedding Model (BAAI/bge-base-en-v1.5) is used to convert text into high-dimensional vectors. The 384D variant is chosen for its balance between performance and retrieval quality.</a:t>
            </a:r>
            <a:endParaRPr lang="en-US" sz="1600" dirty="0"/>
          </a:p>
          <a:p>
            <a:pPr>
              <a:lnSpc>
                <a:spcPct val="150000"/>
              </a:lnSpc>
            </a:pPr>
            <a:r>
              <a:rPr lang="en-US" sz="1800" b="1" dirty="0">
                <a:solidFill>
                  <a:srgbClr val="63BCCA"/>
                </a:solidFill>
                <a:latin typeface="MiSans" pitchFamily="34" charset="0"/>
                <a:ea typeface="MiSans" pitchFamily="34" charset="-122"/>
                <a:cs typeface="MiSans" pitchFamily="34" charset="-120"/>
              </a:rPr>
              <a:t>Semantic Similarity</a:t>
            </a:r>
            <a:r>
              <a:rPr lang="en-US" sz="1800" dirty="0">
                <a:solidFill>
                  <a:srgbClr val="63BCCA"/>
                </a:solidFill>
                <a:latin typeface="MiSans" pitchFamily="34" charset="0"/>
                <a:ea typeface="MiSans" pitchFamily="34" charset="-122"/>
                <a:cs typeface="MiSans" pitchFamily="34" charset="-120"/>
              </a:rPr>
              <a:t>: </a:t>
            </a:r>
            <a:r>
              <a:rPr lang="en-US" sz="1600" dirty="0">
                <a:solidFill>
                  <a:srgbClr val="63BCCA"/>
                </a:solidFill>
                <a:latin typeface="MiSans" pitchFamily="34" charset="0"/>
                <a:ea typeface="MiSans" pitchFamily="34" charset="-122"/>
                <a:cs typeface="MiSans" pitchFamily="34" charset="-120"/>
              </a:rPr>
              <a:t>Text fragments with similar meanings are mapped to vectors that are numerically close in the 384-dimensional space. This enables the system to understand and retrieve relevant information based on semantic intent.</a:t>
            </a:r>
            <a:endParaRPr lang="en-US" sz="1600" dirty="0"/>
          </a:p>
        </p:txBody>
      </p:sp>
      <p:pic>
        <p:nvPicPr>
          <p:cNvPr id="9" name="Image 0" descr="https://kimi-img.moonshot.cn/pub/slides/25-11-29-02:54:13-d4kuvledmaupam36ghrg.png"/>
          <p:cNvPicPr>
            <a:picLocks noChangeAspect="1"/>
          </p:cNvPicPr>
          <p:nvPr/>
        </p:nvPicPr>
        <p:blipFill>
          <a:blip r:embed="rId3"/>
          <a:srcRect/>
          <a:stretch/>
        </p:blipFill>
        <p:spPr>
          <a:xfrm>
            <a:off x="537778" y="4235893"/>
            <a:ext cx="8215123" cy="2241368"/>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1624</Words>
  <Application>Microsoft Office PowerPoint</Application>
  <PresentationFormat>Custom</PresentationFormat>
  <Paragraphs>203</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MiSans</vt:lpstr>
      <vt:lpstr>Custom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Moonshot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UF Policy RAG Chatbot: End-to-End Deep Dive</dc:title>
  <dc:subject>UF Policy RAG Chatbot: End-to-End Deep Dive</dc:subject>
  <dc:creator>Kimi</dc:creator>
  <cp:lastModifiedBy>rohan bagulwar</cp:lastModifiedBy>
  <cp:revision>19</cp:revision>
  <dcterms:created xsi:type="dcterms:W3CDTF">2025-11-29T17:40:20Z</dcterms:created>
  <dcterms:modified xsi:type="dcterms:W3CDTF">2025-11-29T21:51:40Z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{"Label":"UF Policy RAG Chatbot: End-to-End Deep Dive","ContentProducer":"001191110108MACG2KBH8F10000","ProduceID":"d4ku0qiej2dpgnkvihk0","ReservedCode1":"","ContentPropagator":"001191110108MACG2KBH8F20000","PropagateID":"d4ku0qiej2dpgnkvihk0","ReservedCo</vt:lpwstr>
  </property>
</Properties>
</file>